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 id="2147483672" r:id="rId2"/>
    <p:sldMasterId id="2147483684" r:id="rId3"/>
  </p:sldMasterIdLst>
  <p:notesMasterIdLst>
    <p:notesMasterId r:id="rId21"/>
  </p:notesMasterIdLst>
  <p:handoutMasterIdLst>
    <p:handoutMasterId r:id="rId22"/>
  </p:handoutMasterIdLst>
  <p:sldIdLst>
    <p:sldId id="288" r:id="rId4"/>
    <p:sldId id="274" r:id="rId5"/>
    <p:sldId id="275" r:id="rId6"/>
    <p:sldId id="289" r:id="rId7"/>
    <p:sldId id="290" r:id="rId8"/>
    <p:sldId id="277" r:id="rId9"/>
    <p:sldId id="278" r:id="rId10"/>
    <p:sldId id="279" r:id="rId11"/>
    <p:sldId id="280" r:id="rId12"/>
    <p:sldId id="281" r:id="rId13"/>
    <p:sldId id="282" r:id="rId14"/>
    <p:sldId id="283" r:id="rId15"/>
    <p:sldId id="284" r:id="rId16"/>
    <p:sldId id="285" r:id="rId17"/>
    <p:sldId id="286" r:id="rId18"/>
    <p:sldId id="291" r:id="rId19"/>
    <p:sldId id="287" r:id="rId20"/>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65oC1zI8/Ef72W6Q6qRkdw==" hashData="RwgelTDHq2ybfHyjLxPz0g1ClBQdTs6FNYWllLX294ICI1nEplUFLHOTsyJW7L4MKjIe5VGHTifnn2EvJNqTp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0000FF"/>
    <a:srgbClr val="FF00FF"/>
    <a:srgbClr val="00FF00"/>
    <a:srgbClr val="FF0000"/>
    <a:srgbClr val="FFE5E5"/>
    <a:srgbClr val="FFCCCC"/>
    <a:srgbClr val="FF3399"/>
    <a:srgbClr val="FF00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162" autoAdjust="0"/>
    <p:restoredTop sz="86460" autoAdjust="0"/>
  </p:normalViewPr>
  <p:slideViewPr>
    <p:cSldViewPr>
      <p:cViewPr varScale="1">
        <p:scale>
          <a:sx n="82" d="100"/>
          <a:sy n="82" d="100"/>
        </p:scale>
        <p:origin x="462" y="114"/>
      </p:cViewPr>
      <p:guideLst>
        <p:guide orient="horz" pos="2160"/>
        <p:guide pos="2880"/>
      </p:guideLst>
    </p:cSldViewPr>
  </p:slideViewPr>
  <p:outlineViewPr>
    <p:cViewPr>
      <p:scale>
        <a:sx n="33" d="100"/>
        <a:sy n="33" d="100"/>
      </p:scale>
      <p:origin x="19" y="5386"/>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0" d="100"/>
          <a:sy n="50" d="100"/>
        </p:scale>
        <p:origin x="2892" y="3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dgm:t>
        <a:bodyPr/>
        <a:lstStyle/>
        <a:p>
          <a:r>
            <a:rPr lang="en-US" sz="2000" dirty="0" smtClean="0"/>
            <a:t>Plan </a:t>
          </a:r>
          <a:r>
            <a:rPr lang="en-US" sz="2000" dirty="0" err="1" smtClean="0"/>
            <a:t>Comm</a:t>
          </a:r>
          <a:r>
            <a:rPr lang="en-US" sz="2000" dirty="0" smtClean="0"/>
            <a:t> Management</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dgm:t>
        <a:bodyPr/>
        <a:lstStyle/>
        <a:p>
          <a:pPr algn="l"/>
          <a:r>
            <a:rPr lang="en-US" sz="2000" dirty="0" smtClean="0"/>
            <a:t>- Communication Management Plan</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X="-74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429"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dgm:presLayoutVars>
          <dgm:bulletEnabled val="1"/>
        </dgm:presLayoutVars>
      </dgm:prSet>
      <dgm:spPr/>
      <dgm:t>
        <a:bodyPr/>
        <a:lstStyle/>
        <a:p>
          <a:endParaRPr lang="en-US"/>
        </a:p>
      </dgm:t>
    </dgm:pt>
  </dgm:ptLst>
  <dgm:cxnLst>
    <dgm:cxn modelId="{D1C29B94-D5E1-44B2-802B-B1688C3DB9BE}" type="presOf" srcId="{FDC75353-43E1-4BE9-BE92-3DE223203E21}" destId="{BC99F0E5-FD24-44CA-A2C8-7C71AD74C94A}" srcOrd="0" destOrd="0" presId="urn:microsoft.com/office/officeart/2005/8/layout/process1"/>
    <dgm:cxn modelId="{B1147BAE-5411-4E3E-AFEB-53D824FF1FC7}" type="presOf" srcId="{870E4CAF-3E4E-4408-AFA6-8F8D06D1CDBD}" destId="{A18CB558-A546-4D96-A142-FFD541E4769C}" srcOrd="0" destOrd="0" presId="urn:microsoft.com/office/officeart/2005/8/layout/process1"/>
    <dgm:cxn modelId="{E24DB84C-175E-4514-A0B9-E0527F5E87F0}" type="presOf" srcId="{8C6B185C-6583-47C7-B4D2-6FC6AB0CC46E}" destId="{FE898AEB-D0CF-4F9F-AE69-D7C6D01BE8E9}" srcOrd="0" destOrd="0" presId="urn:microsoft.com/office/officeart/2005/8/layout/process1"/>
    <dgm:cxn modelId="{8092E544-89E3-4EC7-A311-FAC3100DE213}" type="presOf" srcId="{DD25A6A7-F2BB-4D64-88C9-9B49DCC71F89}" destId="{6B9523BE-624C-4F04-AA39-C1A0DB2E6E61}" srcOrd="1" destOrd="0" presId="urn:microsoft.com/office/officeart/2005/8/layout/process1"/>
    <dgm:cxn modelId="{446833C5-F76B-4028-B73D-B629035944A1}" type="presOf" srcId="{DD25A6A7-F2BB-4D64-88C9-9B49DCC71F89}" destId="{286F30A0-5D74-41AA-A502-014106C0E1D1}"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1B596092-21A4-4031-92A1-8D6384F3B992}" type="presParOf" srcId="{BC99F0E5-FD24-44CA-A2C8-7C71AD74C94A}" destId="{FE898AEB-D0CF-4F9F-AE69-D7C6D01BE8E9}" srcOrd="0" destOrd="0" presId="urn:microsoft.com/office/officeart/2005/8/layout/process1"/>
    <dgm:cxn modelId="{A3B8359A-8455-4349-A8E1-7D842D4806E7}" type="presParOf" srcId="{BC99F0E5-FD24-44CA-A2C8-7C71AD74C94A}" destId="{286F30A0-5D74-41AA-A502-014106C0E1D1}" srcOrd="1" destOrd="0" presId="urn:microsoft.com/office/officeart/2005/8/layout/process1"/>
    <dgm:cxn modelId="{36ED096B-5857-40F1-8B7B-8C165D295D9A}" type="presParOf" srcId="{286F30A0-5D74-41AA-A502-014106C0E1D1}" destId="{6B9523BE-624C-4F04-AA39-C1A0DB2E6E61}" srcOrd="0" destOrd="0" presId="urn:microsoft.com/office/officeart/2005/8/layout/process1"/>
    <dgm:cxn modelId="{01622942-DB78-48F6-91A2-A1645E9D06BE}"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dgm:t>
        <a:bodyPr/>
        <a:lstStyle/>
        <a:p>
          <a:r>
            <a:rPr lang="en-US" sz="2000" dirty="0" smtClean="0"/>
            <a:t>Manage </a:t>
          </a:r>
          <a:r>
            <a:rPr lang="en-US" sz="2000" dirty="0" err="1" smtClean="0"/>
            <a:t>Communi</a:t>
          </a:r>
          <a:r>
            <a:rPr lang="en-US" sz="2000" dirty="0" smtClean="0"/>
            <a:t>-cations</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dgm:t>
        <a:bodyPr/>
        <a:lstStyle/>
        <a:p>
          <a:pPr algn="l">
            <a:lnSpc>
              <a:spcPts val="2000"/>
            </a:lnSpc>
            <a:spcAft>
              <a:spcPts val="0"/>
            </a:spcAft>
          </a:pPr>
          <a:r>
            <a:rPr lang="en-US" sz="2000" dirty="0" smtClean="0"/>
            <a:t>- Project Communications</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1634">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Y="1634">
        <dgm:presLayoutVars>
          <dgm:bulletEnabled val="1"/>
        </dgm:presLayoutVars>
      </dgm:prSet>
      <dgm:spPr/>
      <dgm:t>
        <a:bodyPr/>
        <a:lstStyle/>
        <a:p>
          <a:endParaRPr lang="en-US"/>
        </a:p>
      </dgm:t>
    </dgm:pt>
  </dgm:ptLst>
  <dgm:cxnLst>
    <dgm:cxn modelId="{E7968622-049C-4237-979B-C7015B24D14D}" type="presOf" srcId="{DD25A6A7-F2BB-4D64-88C9-9B49DCC71F89}" destId="{286F30A0-5D74-41AA-A502-014106C0E1D1}" srcOrd="0" destOrd="0" presId="urn:microsoft.com/office/officeart/2005/8/layout/process1"/>
    <dgm:cxn modelId="{ED38B7F6-9E0C-4F64-A717-9479291FC464}" type="presOf" srcId="{FDC75353-43E1-4BE9-BE92-3DE223203E21}" destId="{BC99F0E5-FD24-44CA-A2C8-7C71AD74C94A}" srcOrd="0" destOrd="0" presId="urn:microsoft.com/office/officeart/2005/8/layout/process1"/>
    <dgm:cxn modelId="{54ACB51D-9FB9-4F1B-AC15-8D549075BB2E}" type="presOf" srcId="{8C6B185C-6583-47C7-B4D2-6FC6AB0CC46E}" destId="{FE898AEB-D0CF-4F9F-AE69-D7C6D01BE8E9}" srcOrd="0" destOrd="0" presId="urn:microsoft.com/office/officeart/2005/8/layout/process1"/>
    <dgm:cxn modelId="{40B87DCF-9F0E-4F9A-9BE7-FB820DD69D48}" type="presOf" srcId="{870E4CAF-3E4E-4408-AFA6-8F8D06D1CDBD}" destId="{A18CB558-A546-4D96-A142-FFD541E4769C}"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28DD093E-61A6-47D1-95B4-808DD7D4DCEC}" type="presOf" srcId="{DD25A6A7-F2BB-4D64-88C9-9B49DCC71F89}" destId="{6B9523BE-624C-4F04-AA39-C1A0DB2E6E61}" srcOrd="1"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8AF6A305-D08A-4184-936B-2D90BA63C41D}" type="presParOf" srcId="{BC99F0E5-FD24-44CA-A2C8-7C71AD74C94A}" destId="{FE898AEB-D0CF-4F9F-AE69-D7C6D01BE8E9}" srcOrd="0" destOrd="0" presId="urn:microsoft.com/office/officeart/2005/8/layout/process1"/>
    <dgm:cxn modelId="{C7ABCE48-4F67-4133-9637-5F14235C93AA}" type="presParOf" srcId="{BC99F0E5-FD24-44CA-A2C8-7C71AD74C94A}" destId="{286F30A0-5D74-41AA-A502-014106C0E1D1}" srcOrd="1" destOrd="0" presId="urn:microsoft.com/office/officeart/2005/8/layout/process1"/>
    <dgm:cxn modelId="{39C4B45C-FC0D-49D9-916C-64C6E9239B6B}" type="presParOf" srcId="{286F30A0-5D74-41AA-A502-014106C0E1D1}" destId="{6B9523BE-624C-4F04-AA39-C1A0DB2E6E61}" srcOrd="0" destOrd="0" presId="urn:microsoft.com/office/officeart/2005/8/layout/process1"/>
    <dgm:cxn modelId="{2F192DED-3C85-4DFF-BBEC-A45F2B838067}"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3">
            <a:lumMod val="50000"/>
          </a:schemeClr>
        </a:solidFill>
      </dgm:spPr>
      <dgm:t>
        <a:bodyPr/>
        <a:lstStyle/>
        <a:p>
          <a:pPr>
            <a:lnSpc>
              <a:spcPts val="2000"/>
            </a:lnSpc>
          </a:pPr>
          <a:r>
            <a:rPr lang="en-US" sz="2000" dirty="0" smtClean="0"/>
            <a:t>Control </a:t>
          </a:r>
          <a:r>
            <a:rPr lang="en-US" sz="2000" dirty="0" err="1" smtClean="0"/>
            <a:t>Communi</a:t>
          </a:r>
          <a:r>
            <a:rPr lang="en-US" sz="2000" dirty="0" smtClean="0"/>
            <a:t>-cations</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3">
            <a:lumMod val="50000"/>
          </a:schemeClr>
        </a:solidFill>
      </dgm:spPr>
      <dgm:t>
        <a:bodyPr/>
        <a:lstStyle/>
        <a:p>
          <a:pPr algn="l">
            <a:lnSpc>
              <a:spcPts val="2000"/>
            </a:lnSpc>
            <a:spcAft>
              <a:spcPts val="0"/>
            </a:spcAft>
          </a:pPr>
          <a:r>
            <a:rPr lang="en-US" sz="2000" dirty="0" smtClean="0"/>
            <a:t>- WPI</a:t>
          </a:r>
        </a:p>
        <a:p>
          <a:pPr algn="l">
            <a:lnSpc>
              <a:spcPts val="2000"/>
            </a:lnSpc>
            <a:spcAft>
              <a:spcPts val="0"/>
            </a:spcAft>
          </a:pPr>
          <a:r>
            <a:rPr lang="en-US" sz="2000" dirty="0" smtClean="0"/>
            <a:t>- Change Request	</a:t>
          </a: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1852">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1852">
        <dgm:presLayoutVars>
          <dgm:bulletEnabled val="1"/>
        </dgm:presLayoutVars>
      </dgm:prSet>
      <dgm:spPr/>
      <dgm:t>
        <a:bodyPr/>
        <a:lstStyle/>
        <a:p>
          <a:endParaRPr lang="en-US"/>
        </a:p>
      </dgm:t>
    </dgm:pt>
  </dgm:ptLst>
  <dgm:cxnLst>
    <dgm:cxn modelId="{E93C110D-1CD4-4741-B09B-88B1BCFDE0D8}" type="presOf" srcId="{870E4CAF-3E4E-4408-AFA6-8F8D06D1CDBD}" destId="{A18CB558-A546-4D96-A142-FFD541E4769C}" srcOrd="0" destOrd="0" presId="urn:microsoft.com/office/officeart/2005/8/layout/process1"/>
    <dgm:cxn modelId="{E64A8D44-CE88-457D-9565-B76F6E6DBB3B}" type="presOf" srcId="{DD25A6A7-F2BB-4D64-88C9-9B49DCC71F89}" destId="{6B9523BE-624C-4F04-AA39-C1A0DB2E6E61}" srcOrd="1" destOrd="0" presId="urn:microsoft.com/office/officeart/2005/8/layout/process1"/>
    <dgm:cxn modelId="{639F2CF3-BCD3-429F-8AC3-84610DFF0064}" type="presOf" srcId="{FDC75353-43E1-4BE9-BE92-3DE223203E21}" destId="{BC99F0E5-FD24-44CA-A2C8-7C71AD74C94A}" srcOrd="0" destOrd="0" presId="urn:microsoft.com/office/officeart/2005/8/layout/process1"/>
    <dgm:cxn modelId="{002B1FE4-306A-4865-A842-F10EACF4FCDE}" type="presOf" srcId="{DD25A6A7-F2BB-4D64-88C9-9B49DCC71F89}" destId="{286F30A0-5D74-41AA-A502-014106C0E1D1}"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009DE793-CCC5-471D-A96F-ACCC3567B8F1}" type="presOf" srcId="{8C6B185C-6583-47C7-B4D2-6FC6AB0CC46E}" destId="{FE898AEB-D0CF-4F9F-AE69-D7C6D01BE8E9}" srcOrd="0"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F75C1F53-891A-475C-88B4-4EC417ED96E2}" type="presParOf" srcId="{BC99F0E5-FD24-44CA-A2C8-7C71AD74C94A}" destId="{FE898AEB-D0CF-4F9F-AE69-D7C6D01BE8E9}" srcOrd="0" destOrd="0" presId="urn:microsoft.com/office/officeart/2005/8/layout/process1"/>
    <dgm:cxn modelId="{03E69BE3-DADF-445E-BB46-F42973C71E9C}" type="presParOf" srcId="{BC99F0E5-FD24-44CA-A2C8-7C71AD74C94A}" destId="{286F30A0-5D74-41AA-A502-014106C0E1D1}" srcOrd="1" destOrd="0" presId="urn:microsoft.com/office/officeart/2005/8/layout/process1"/>
    <dgm:cxn modelId="{EA373DBA-AEE8-4424-BE5F-C30FC5DB1ED6}" type="presParOf" srcId="{286F30A0-5D74-41AA-A502-014106C0E1D1}" destId="{6B9523BE-624C-4F04-AA39-C1A0DB2E6E61}" srcOrd="0" destOrd="0" presId="urn:microsoft.com/office/officeart/2005/8/layout/process1"/>
    <dgm:cxn modelId="{7FEAB850-683E-4D06-9B2D-67ED5D39D987}"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125" y="0"/>
            <a:ext cx="2961481" cy="498951"/>
          </a:xfrm>
          <a:prstGeom prst="rect">
            <a:avLst/>
          </a:prstGeom>
        </p:spPr>
        <p:txBody>
          <a:bodyPr vert="horz" lIns="91440" tIns="45720" rIns="91440" bIns="45720" rtlCol="0"/>
          <a:lstStyle>
            <a:lvl1pPr algn="r">
              <a:defRPr sz="1200"/>
            </a:lvl1pPr>
          </a:lstStyle>
          <a:p>
            <a:fld id="{1A9C6E98-8FBC-49B7-B847-7A24D1056F8D}" type="datetimeFigureOut">
              <a:rPr lang="en-US" smtClean="0"/>
              <a:t>1/31/2016</a:t>
            </a:fld>
            <a:endParaRPr lang="en-US"/>
          </a:p>
        </p:txBody>
      </p:sp>
      <p:sp>
        <p:nvSpPr>
          <p:cNvPr id="4" name="Footer Placeholder 3"/>
          <p:cNvSpPr>
            <a:spLocks noGrp="1"/>
          </p:cNvSpPr>
          <p:nvPr>
            <p:ph type="ftr" sz="quarter" idx="2"/>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125" y="9478342"/>
            <a:ext cx="2961481" cy="498951"/>
          </a:xfrm>
          <a:prstGeom prst="rect">
            <a:avLst/>
          </a:prstGeom>
        </p:spPr>
        <p:txBody>
          <a:bodyPr vert="horz" lIns="91440" tIns="45720" rIns="91440" bIns="45720" rtlCol="0" anchor="b"/>
          <a:lstStyle>
            <a:lvl1pPr algn="r">
              <a:defRPr sz="1200"/>
            </a:lvl1pPr>
          </a:lstStyle>
          <a:p>
            <a:fld id="{A10E1475-516A-4A0C-8605-D9F70011F720}" type="slidenum">
              <a:rPr lang="en-US" smtClean="0"/>
              <a:t>‹#›</a:t>
            </a:fld>
            <a:endParaRPr lang="en-US"/>
          </a:p>
        </p:txBody>
      </p:sp>
    </p:spTree>
    <p:extLst>
      <p:ext uri="{BB962C8B-B14F-4D97-AF65-F5344CB8AC3E}">
        <p14:creationId xmlns:p14="http://schemas.microsoft.com/office/powerpoint/2010/main" val="1982622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08344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218899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840214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992767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590806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817577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32616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959633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4091971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330247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072709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4138803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244323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214019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100603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146094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7CD35A-22BF-41CC-832F-DE6E013784E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1120651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D9A9E4-1168-438F-A5D7-66C4AFC23421}"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380040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A2BDF2A-98F3-4956-99C2-3A8DCC7B5B80}"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701729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3DAE0F-1C87-4013-A180-DF114156F29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5601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04BA3D-BDFC-4E3D-BF95-818BF56DEE6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1068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68D4ED-1755-40DF-9D96-CDEF0D999ABA}"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55985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FA34B2-BD72-44AD-A414-805C948F9935}"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52811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29F6D03-5147-4E9C-99A1-E24FEE46EE5C}"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382951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F1E187-E30F-4A52-8668-D2C81FE1AE7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67529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C0475-C7C9-42BC-921A-EA5D50A0DDB8}"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37795517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DB099-5CFD-460D-B9A8-5F7B0A0B0F4A}"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5981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DAE1B6-3DC5-4F74-BA9A-14B00E499CB4}"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146697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398369-F58C-4718-9BE9-6D2959C10536}"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42916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C8246A-331C-4B91-8AFE-798E21804B0C}"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7821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DD824E-305B-4EEB-95BF-60E4EC403442}"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30263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C3FEA0-7E89-44D8-A27C-B0357502F1B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0171431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F730E7-DF19-409B-BA3A-CB2994C8724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13657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79938B-92FC-4C14-BBAC-97A00DF92F1A}"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77228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13252" y="6492875"/>
            <a:ext cx="1143000" cy="365125"/>
          </a:xfrm>
        </p:spPr>
        <p:txBody>
          <a:bodyPr/>
          <a:lstStyle>
            <a:lvl1pPr algn="l">
              <a:defRPr>
                <a:solidFill>
                  <a:schemeClr val="tx1"/>
                </a:solidFill>
              </a:defRPr>
            </a:lvl1pPr>
          </a:lstStyle>
          <a:p>
            <a:r>
              <a:rPr lang="en-US" smtClean="0">
                <a:solidFill>
                  <a:prstClr val="black"/>
                </a:solidFill>
              </a:rPr>
              <a:t>MEhsanSaeed</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146438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EB1BEC-FF07-4741-ADFF-EC4393680172}"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436329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4F807D-DF66-43EC-BFD5-805BA9C91E5C}"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26545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D4D01-4840-4275-9215-2FA0182281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055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466D1B-DBAD-4BE9-BE8A-42458726FE67}"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7475902"/>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BF5586-DF85-48DC-83D0-A19070D7DCAC}"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859031043"/>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A9FE0D-A103-46F0-A9C4-1D61C7A16AF2}"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71031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BC4CF8-A0F3-416D-92A7-03AD8679B80D}"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92442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8BF1F8-3491-4072-9A97-2F597B3AE389}"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72956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33FF33-B253-446F-A0DB-2D6852B29466}"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41147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0" y="6492875"/>
            <a:ext cx="2895600" cy="365125"/>
          </a:xfrm>
        </p:spPr>
        <p:txBody>
          <a:bodyPr/>
          <a:lstStyle>
            <a:lvl1pPr algn="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39451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AA5A9A-4194-48D7-A9F9-36CCC3F76E96}"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17210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D22327-0C39-4740-B321-70663E6927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710991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073BB8-34EE-4344-9E8D-6361D08144C3}"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2879025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DB8147-256C-49F7-A74E-ED32D6D53BC7}"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390125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3558CA-D3D7-4D32-8377-42463EA37C5F}"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9932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2BA1AC-4D00-4E2D-8955-362673B2C8DC}"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43103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8DFE74-EEF3-4622-B94E-BBE9E5A47389}"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3486099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494793-537E-43C7-8648-A379801F760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23191" y="6492875"/>
            <a:ext cx="1089991" cy="365125"/>
          </a:xfrm>
          <a:prstGeom prst="rect">
            <a:avLst/>
          </a:prstGeom>
        </p:spPr>
        <p:txBody>
          <a:bodyPr vert="horz" lIns="91440" tIns="45720" rIns="91440" bIns="45720" rtlCol="0" anchor="ctr"/>
          <a:lstStyle>
            <a:lvl1pPr algn="l">
              <a:defRPr sz="1200">
                <a:solidFill>
                  <a:schemeClr val="tx1"/>
                </a:solidFill>
              </a:defRPr>
            </a:lvl1p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520280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3.xml"/><Relationship Id="rId16" Type="http://schemas.openxmlformats.org/officeDocument/2006/relationships/diagramColors" Target="../diagrams/colors3.xml"/><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7100"/>
            <a:ext cx="9144000" cy="533400"/>
          </a:xfrm>
        </p:spPr>
        <p:txBody>
          <a:bodyPr>
            <a:noAutofit/>
          </a:bodyPr>
          <a:lstStyle/>
          <a:p>
            <a:r>
              <a:rPr lang="en-US" sz="3600" b="1" dirty="0" smtClean="0">
                <a:solidFill>
                  <a:srgbClr val="FF0000"/>
                </a:solidFill>
                <a:effectLst>
                  <a:outerShdw blurRad="38100" dist="38100" dir="2700000" algn="tl">
                    <a:srgbClr val="000000">
                      <a:alpha val="43137"/>
                    </a:srgbClr>
                  </a:outerShdw>
                </a:effectLst>
              </a:rPr>
              <a:t>Control Communications</a:t>
            </a:r>
            <a:endParaRPr lang="en-US" sz="32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prstClr val="black"/>
                </a:solidFill>
              </a:rPr>
              <a:pPr/>
              <a:t>1</a:t>
            </a:fld>
            <a:endParaRPr lang="en-US" b="1" dirty="0">
              <a:solidFill>
                <a:prstClr val="black"/>
              </a:solidFill>
            </a:endParaRPr>
          </a:p>
        </p:txBody>
      </p:sp>
      <p:sp>
        <p:nvSpPr>
          <p:cNvPr id="8" name="Rectangle 7"/>
          <p:cNvSpPr/>
          <p:nvPr/>
        </p:nvSpPr>
        <p:spPr>
          <a:xfrm>
            <a:off x="3679222" y="-81275"/>
            <a:ext cx="1785555" cy="584775"/>
          </a:xfrm>
          <a:prstGeom prst="rect">
            <a:avLst/>
          </a:prstGeom>
        </p:spPr>
        <p:txBody>
          <a:bodyPr wrap="square">
            <a:spAutoFit/>
          </a:bodyPr>
          <a:lstStyle/>
          <a:p>
            <a:pPr algn="ctr"/>
            <a:r>
              <a:rPr lang="en-US" sz="3200" b="1" dirty="0" smtClean="0">
                <a:solidFill>
                  <a:prstClr val="black"/>
                </a:solidFill>
              </a:rPr>
              <a:t>MEC-11</a:t>
            </a:r>
            <a:endParaRPr lang="en-US" sz="3200" b="1" dirty="0">
              <a:solidFill>
                <a:prstClr val="black"/>
              </a:solidFill>
            </a:endParaRPr>
          </a:p>
        </p:txBody>
      </p:sp>
      <p:sp>
        <p:nvSpPr>
          <p:cNvPr id="4" name="Footer Placeholder 3"/>
          <p:cNvSpPr>
            <a:spLocks noGrp="1"/>
          </p:cNvSpPr>
          <p:nvPr>
            <p:ph type="ftr" sz="quarter" idx="11"/>
          </p:nvPr>
        </p:nvSpPr>
        <p:spPr>
          <a:xfrm>
            <a:off x="3124200" y="6483673"/>
            <a:ext cx="2895600" cy="365125"/>
          </a:xfrm>
        </p:spPr>
        <p:txBody>
          <a:bodyPr/>
          <a:lstStyle/>
          <a:p>
            <a:pPr algn="ctr"/>
            <a:r>
              <a:rPr lang="en-US" dirty="0" err="1" smtClean="0">
                <a:solidFill>
                  <a:prstClr val="black">
                    <a:tint val="75000"/>
                  </a:prstClr>
                </a:solidFill>
              </a:rPr>
              <a:t>MEhsanSaeed</a:t>
            </a:r>
            <a:endParaRPr lang="en-US" dirty="0">
              <a:solidFill>
                <a:prstClr val="black">
                  <a:tint val="75000"/>
                </a:prstClr>
              </a:solidFill>
            </a:endParaRPr>
          </a:p>
        </p:txBody>
      </p:sp>
      <p:sp>
        <p:nvSpPr>
          <p:cNvPr id="6" name="TextBox 5"/>
          <p:cNvSpPr txBox="1"/>
          <p:nvPr/>
        </p:nvSpPr>
        <p:spPr>
          <a:xfrm>
            <a:off x="23150" y="1091875"/>
            <a:ext cx="9111342" cy="4632037"/>
          </a:xfrm>
          <a:prstGeom prst="rect">
            <a:avLst/>
          </a:prstGeom>
          <a:noFill/>
        </p:spPr>
        <p:txBody>
          <a:bodyPr wrap="square" rtlCol="0">
            <a:spAutoFit/>
          </a:bodyPr>
          <a:lstStyle/>
          <a:p>
            <a:pPr>
              <a:spcBef>
                <a:spcPts val="600"/>
              </a:spcBef>
              <a:buClr>
                <a:srgbClr val="FF0000"/>
              </a:buClr>
              <a:buSzPct val="65000"/>
            </a:pPr>
            <a:r>
              <a:rPr lang="en-US" sz="2000" u="sng" dirty="0" smtClean="0">
                <a:solidFill>
                  <a:prstClr val="black"/>
                </a:solidFill>
              </a:rPr>
              <a:t>Outline</a:t>
            </a:r>
          </a:p>
          <a:p>
            <a:pPr marL="234950" indent="-234950">
              <a:spcBef>
                <a:spcPts val="600"/>
              </a:spcBef>
              <a:buClr>
                <a:srgbClr val="FF0000"/>
              </a:buClr>
              <a:buSzPct val="65000"/>
              <a:buFont typeface="Wingdings" pitchFamily="2" charset="2"/>
              <a:buChar char="§"/>
            </a:pPr>
            <a:r>
              <a:rPr lang="en-US" sz="2000" dirty="0" smtClean="0">
                <a:solidFill>
                  <a:prstClr val="black"/>
                </a:solidFill>
              </a:rPr>
              <a:t>Domain of Controlling Communications</a:t>
            </a:r>
          </a:p>
          <a:p>
            <a:pPr marL="234950" indent="-234950">
              <a:spcBef>
                <a:spcPts val="600"/>
              </a:spcBef>
              <a:buClr>
                <a:srgbClr val="FF0000"/>
              </a:buClr>
              <a:buSzPct val="65000"/>
              <a:buFont typeface="Wingdings" pitchFamily="2" charset="2"/>
              <a:buChar char="§"/>
            </a:pPr>
            <a:r>
              <a:rPr lang="en-US" sz="2000" dirty="0" smtClean="0">
                <a:solidFill>
                  <a:prstClr val="black"/>
                </a:solidFill>
              </a:rPr>
              <a:t>Information and Documents need to be Communicated</a:t>
            </a:r>
          </a:p>
          <a:p>
            <a:pPr marL="234950" indent="-234950">
              <a:spcBef>
                <a:spcPts val="600"/>
              </a:spcBef>
              <a:buClr>
                <a:srgbClr val="FF0000"/>
              </a:buClr>
              <a:buSzPct val="65000"/>
              <a:buFont typeface="Wingdings" pitchFamily="2" charset="2"/>
              <a:buChar char="§"/>
            </a:pPr>
            <a:r>
              <a:rPr lang="en-US" sz="2000" dirty="0" smtClean="0">
                <a:solidFill>
                  <a:prstClr val="black"/>
                </a:solidFill>
              </a:rPr>
              <a:t>Processes in the Communications KA </a:t>
            </a:r>
            <a:endParaRPr lang="en-US" sz="2000" dirty="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Control Communication Process and its ITTO</a:t>
            </a:r>
          </a:p>
          <a:p>
            <a:pPr marL="234950" indent="-234950">
              <a:spcBef>
                <a:spcPts val="600"/>
              </a:spcBef>
              <a:buClr>
                <a:srgbClr val="FF0000"/>
              </a:buClr>
              <a:buSzPct val="65000"/>
              <a:buFont typeface="Wingdings" pitchFamily="2" charset="2"/>
              <a:buChar char="§"/>
            </a:pPr>
            <a:r>
              <a:rPr lang="en-US" sz="2000" dirty="0" smtClean="0">
                <a:solidFill>
                  <a:prstClr val="black"/>
                </a:solidFill>
              </a:rPr>
              <a:t>Controlling Meetings</a:t>
            </a:r>
          </a:p>
          <a:p>
            <a:pPr marL="234950" indent="-234950">
              <a:spcBef>
                <a:spcPts val="600"/>
              </a:spcBef>
              <a:buClr>
                <a:srgbClr val="FF0000"/>
              </a:buClr>
              <a:buSzPct val="65000"/>
              <a:buFont typeface="Wingdings" pitchFamily="2" charset="2"/>
              <a:buChar char="§"/>
            </a:pPr>
            <a:r>
              <a:rPr lang="en-US" sz="2000" dirty="0" smtClean="0">
                <a:solidFill>
                  <a:prstClr val="black"/>
                </a:solidFill>
              </a:rPr>
              <a:t>Common Communication Mistakes</a:t>
            </a:r>
          </a:p>
          <a:p>
            <a:pPr marL="234950" indent="-234950">
              <a:spcBef>
                <a:spcPts val="600"/>
              </a:spcBef>
              <a:buClr>
                <a:srgbClr val="FF0000"/>
              </a:buClr>
              <a:buSzPct val="65000"/>
              <a:buFont typeface="Wingdings" pitchFamily="2" charset="2"/>
              <a:buChar char="§"/>
            </a:pPr>
            <a:r>
              <a:rPr lang="en-US" sz="2000" dirty="0" smtClean="0">
                <a:solidFill>
                  <a:prstClr val="black"/>
                </a:solidFill>
              </a:rPr>
              <a:t>Some basic questions</a:t>
            </a:r>
          </a:p>
          <a:p>
            <a:pPr>
              <a:spcBef>
                <a:spcPts val="600"/>
              </a:spcBef>
              <a:buClr>
                <a:srgbClr val="FF0000"/>
              </a:buClr>
              <a:buSzPct val="65000"/>
            </a:pPr>
            <a:r>
              <a:rPr lang="en-US" sz="2000" u="sng" dirty="0" smtClean="0">
                <a:solidFill>
                  <a:prstClr val="black"/>
                </a:solidFill>
              </a:rPr>
              <a:t>Readings</a:t>
            </a:r>
          </a:p>
          <a:p>
            <a:pPr marL="234950" indent="-234950">
              <a:spcBef>
                <a:spcPts val="600"/>
              </a:spcBef>
              <a:buClr>
                <a:srgbClr val="FF0000"/>
              </a:buClr>
              <a:buSzPct val="65000"/>
              <a:buFont typeface="Wingdings" pitchFamily="2" charset="2"/>
              <a:buChar char="§"/>
            </a:pPr>
            <a:r>
              <a:rPr lang="en-US" sz="2000" dirty="0" smtClean="0">
                <a:solidFill>
                  <a:prstClr val="black"/>
                </a:solidFill>
              </a:rPr>
              <a:t>PMBoK-5,</a:t>
            </a:r>
            <a:r>
              <a:rPr lang="fr-FR" sz="2000" dirty="0">
                <a:solidFill>
                  <a:prstClr val="black"/>
                </a:solidFill>
              </a:rPr>
              <a:t> </a:t>
            </a:r>
            <a:r>
              <a:rPr lang="fr-FR" sz="2000" dirty="0" smtClean="0">
                <a:solidFill>
                  <a:prstClr val="black"/>
                </a:solidFill>
              </a:rPr>
              <a:t>pages 303-308.</a:t>
            </a:r>
            <a:endParaRPr lang="fr-FR" sz="2000" dirty="0">
              <a:solidFill>
                <a:prstClr val="black"/>
              </a:solidFill>
            </a:endParaRPr>
          </a:p>
          <a:p>
            <a:pPr marL="234950" indent="-234950">
              <a:spcBef>
                <a:spcPts val="600"/>
              </a:spcBef>
              <a:buClr>
                <a:srgbClr val="FF0000"/>
              </a:buClr>
              <a:buSzPct val="65000"/>
              <a:buFont typeface="Wingdings" pitchFamily="2" charset="2"/>
              <a:buChar char="§"/>
            </a:pPr>
            <a:r>
              <a:rPr lang="fr-FR" sz="2000" dirty="0">
                <a:solidFill>
                  <a:prstClr val="black"/>
                </a:solidFill>
              </a:rPr>
              <a:t>Rita, pages 88 </a:t>
            </a:r>
            <a:r>
              <a:rPr lang="fr-FR" sz="2000">
                <a:solidFill>
                  <a:prstClr val="black"/>
                </a:solidFill>
              </a:rPr>
              <a:t>&amp; </a:t>
            </a:r>
            <a:r>
              <a:rPr lang="fr-FR" sz="2000" smtClean="0">
                <a:solidFill>
                  <a:prstClr val="black"/>
                </a:solidFill>
              </a:rPr>
              <a:t>393-395.</a:t>
            </a:r>
            <a:endParaRPr lang="fr-FR" sz="2000" dirty="0" smtClean="0">
              <a:solidFill>
                <a:prstClr val="black"/>
              </a:solidFill>
            </a:endParaRPr>
          </a:p>
          <a:p>
            <a:pPr marL="234950" indent="-234950">
              <a:spcBef>
                <a:spcPts val="600"/>
              </a:spcBef>
              <a:buClr>
                <a:srgbClr val="FF0000"/>
              </a:buClr>
              <a:buSzPct val="65000"/>
              <a:buFont typeface="Wingdings" pitchFamily="2" charset="2"/>
              <a:buChar char="§"/>
            </a:pPr>
            <a:r>
              <a:rPr lang="fr-FR" sz="2000" dirty="0" smtClean="0">
                <a:solidFill>
                  <a:prstClr val="black"/>
                </a:solidFill>
              </a:rPr>
              <a:t>Class Notes.</a:t>
            </a:r>
            <a:endParaRPr lang="en-US" sz="2000" dirty="0">
              <a:solidFill>
                <a:prstClr val="black"/>
              </a:solidFill>
            </a:endParaRPr>
          </a:p>
        </p:txBody>
      </p:sp>
    </p:spTree>
    <p:extLst>
      <p:ext uri="{BB962C8B-B14F-4D97-AF65-F5344CB8AC3E}">
        <p14:creationId xmlns:p14="http://schemas.microsoft.com/office/powerpoint/2010/main" val="3383088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Communications Outputs … 1/2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10</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578029726"/>
              </p:ext>
            </p:extLst>
          </p:nvPr>
        </p:nvGraphicFramePr>
        <p:xfrm>
          <a:off x="146539" y="521678"/>
          <a:ext cx="8882743" cy="5909602"/>
        </p:xfrm>
        <a:graphic>
          <a:graphicData uri="http://schemas.openxmlformats.org/drawingml/2006/table">
            <a:tbl>
              <a:tblPr firstRow="1" bandRow="1">
                <a:tableStyleId>{5940675A-B579-460E-94D1-54222C63F5DA}</a:tableStyleId>
              </a:tblPr>
              <a:tblGrid>
                <a:gridCol w="1377461"/>
                <a:gridCol w="75052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WPI</a:t>
                      </a:r>
                      <a:endParaRPr lang="en-US" sz="2000" b="0" dirty="0"/>
                    </a:p>
                  </a:txBody>
                  <a:tcPr marT="91440" marB="91440"/>
                </a:tc>
                <a:tc>
                  <a:txBody>
                    <a:bodyPr/>
                    <a:lstStyle/>
                    <a:p>
                      <a:pPr marL="0" indent="0">
                        <a:buFont typeface="Arial" panose="020B0604020202020204" pitchFamily="34" charset="0"/>
                        <a:buNone/>
                      </a:pPr>
                      <a:r>
                        <a:rPr lang="en-US" sz="2000" b="0" kern="1200" dirty="0" smtClean="0">
                          <a:solidFill>
                            <a:schemeClr val="tx1"/>
                          </a:solidFill>
                          <a:latin typeface="+mn-lt"/>
                          <a:ea typeface="+mn-ea"/>
                          <a:cs typeface="+mn-cs"/>
                        </a:rPr>
                        <a:t>Status and progress information on the project at the level of</a:t>
                      </a:r>
                    </a:p>
                    <a:p>
                      <a:pPr marL="0" indent="0">
                        <a:buFont typeface="Arial" panose="020B0604020202020204" pitchFamily="34" charset="0"/>
                        <a:buNone/>
                      </a:pPr>
                      <a:r>
                        <a:rPr lang="en-US" sz="2000" b="0" kern="1200" dirty="0" smtClean="0">
                          <a:solidFill>
                            <a:schemeClr val="tx1"/>
                          </a:solidFill>
                          <a:latin typeface="+mn-lt"/>
                          <a:ea typeface="+mn-ea"/>
                          <a:cs typeface="+mn-cs"/>
                        </a:rPr>
                        <a:t>detail required by the various stakeholders. This information is then communicated to the appropriate stakeholders.</a:t>
                      </a:r>
                      <a:r>
                        <a:rPr lang="en-US" sz="2000" b="0" kern="1200" baseline="0" dirty="0" smtClean="0">
                          <a:solidFill>
                            <a:schemeClr val="tx1"/>
                          </a:solidFill>
                          <a:latin typeface="+mn-lt"/>
                          <a:ea typeface="+mn-ea"/>
                          <a:cs typeface="+mn-cs"/>
                        </a:rPr>
                        <a:t>  Examples:</a:t>
                      </a:r>
                    </a:p>
                    <a:p>
                      <a:pPr marL="0" indent="0">
                        <a:buFont typeface="Arial" panose="020B0604020202020204" pitchFamily="34" charset="0"/>
                        <a:buNone/>
                      </a:pPr>
                      <a:r>
                        <a:rPr lang="en-US" sz="2000" i="0" dirty="0" smtClean="0"/>
                        <a:t>Variances, Implementation Status of Change Requests, Forecasts </a:t>
                      </a:r>
                      <a:r>
                        <a:rPr lang="en-US" sz="2000" i="0" dirty="0" err="1" smtClean="0"/>
                        <a:t>etc</a:t>
                      </a:r>
                      <a:endParaRPr lang="en-US" sz="2000" b="0" i="0" kern="1200" dirty="0" smtClean="0">
                        <a:solidFill>
                          <a:schemeClr val="tx1"/>
                        </a:solidFill>
                        <a:latin typeface="+mn-lt"/>
                        <a:ea typeface="+mn-ea"/>
                        <a:cs typeface="+mn-cs"/>
                      </a:endParaRPr>
                    </a:p>
                  </a:txBody>
                  <a:tcPr marT="91440" marB="91440"/>
                </a:tc>
              </a:tr>
              <a:tr h="0">
                <a:tc>
                  <a:txBody>
                    <a:bodyPr/>
                    <a:lstStyle/>
                    <a:p>
                      <a:r>
                        <a:rPr lang="en-US" sz="2000" b="0" kern="1200" dirty="0" smtClean="0">
                          <a:solidFill>
                            <a:schemeClr val="tx1"/>
                          </a:solidFill>
                          <a:latin typeface="+mn-lt"/>
                          <a:ea typeface="+mn-ea"/>
                          <a:cs typeface="+mn-cs"/>
                        </a:rPr>
                        <a:t>Change Requests</a:t>
                      </a:r>
                      <a:endParaRPr lang="en-US" sz="2000" b="0" kern="1200" dirty="0">
                        <a:solidFill>
                          <a:schemeClr val="tx1"/>
                        </a:solidFill>
                        <a:latin typeface="+mn-lt"/>
                        <a:ea typeface="+mn-ea"/>
                        <a:cs typeface="+mn-cs"/>
                      </a:endParaRPr>
                    </a:p>
                  </a:txBody>
                  <a:tcPr marT="91440" marB="91440"/>
                </a:tc>
                <a:tc>
                  <a:txBody>
                    <a:bodyPr/>
                    <a:lstStyle/>
                    <a:p>
                      <a:pPr marL="0" indent="0">
                        <a:spcBef>
                          <a:spcPts val="300"/>
                        </a:spcBef>
                        <a:buFont typeface="Arial" panose="020B0604020202020204" pitchFamily="34" charset="0"/>
                        <a:buNone/>
                      </a:pPr>
                      <a:r>
                        <a:rPr lang="en-US" sz="2000" b="0" kern="1200" dirty="0" smtClean="0">
                          <a:solidFill>
                            <a:schemeClr val="tx1"/>
                          </a:solidFill>
                          <a:latin typeface="+mn-lt"/>
                          <a:ea typeface="+mn-ea"/>
                          <a:cs typeface="+mn-cs"/>
                        </a:rPr>
                        <a:t>Need for adjustment, action, and intervention:</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If the various Reports and other communications are not hold up against what</a:t>
                      </a:r>
                      <a:r>
                        <a:rPr lang="en-US" sz="2000" b="0" kern="1200" baseline="0" dirty="0" smtClean="0">
                          <a:solidFill>
                            <a:schemeClr val="tx1"/>
                          </a:solidFill>
                          <a:latin typeface="+mn-lt"/>
                          <a:ea typeface="+mn-ea"/>
                          <a:cs typeface="+mn-cs"/>
                        </a:rPr>
                        <a:t> was planned, or the intended results bare not being achieved;</a:t>
                      </a:r>
                    </a:p>
                    <a:p>
                      <a:pPr marL="234950" indent="-234950">
                        <a:spcBef>
                          <a:spcPts val="300"/>
                        </a:spcBef>
                        <a:buFont typeface="Arial" panose="020B0604020202020204" pitchFamily="34" charset="0"/>
                        <a:buChar char="•"/>
                      </a:pPr>
                      <a:r>
                        <a:rPr lang="en-US" sz="2000" b="0" kern="1200" baseline="0" dirty="0" smtClean="0">
                          <a:solidFill>
                            <a:schemeClr val="tx1"/>
                          </a:solidFill>
                          <a:latin typeface="+mn-lt"/>
                          <a:ea typeface="+mn-ea"/>
                          <a:cs typeface="+mn-cs"/>
                        </a:rPr>
                        <a:t>Adjustments to the Communication Management Plan;</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Adjustments to the project management plan and documents;</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New or revised cost estimates, activity sequences, schedule dates, resource requirements, and analysis of risk response alternatives;</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Recommendations of corrective actions that may bring the expected future performance of the project</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back in line with the project management plan; and</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Recommendations of preventive actions that may reduce the probability of incurring future negative</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project performance</a:t>
                      </a:r>
                      <a:endParaRPr lang="en-US" sz="2000" b="0" kern="1200" dirty="0">
                        <a:solidFill>
                          <a:schemeClr val="tx1"/>
                        </a:solidFill>
                        <a:latin typeface="+mn-lt"/>
                        <a:ea typeface="+mn-ea"/>
                        <a:cs typeface="+mn-cs"/>
                      </a:endParaRPr>
                    </a:p>
                  </a:txBody>
                  <a:tcPr marT="0" marB="0"/>
                </a:tc>
              </a:tr>
            </a:tbl>
          </a:graphicData>
        </a:graphic>
      </p:graphicFrame>
      <p:sp>
        <p:nvSpPr>
          <p:cNvPr id="5" name="Footer Placeholder 3"/>
          <p:cNvSpPr>
            <a:spLocks noGrp="1"/>
          </p:cNvSpPr>
          <p:nvPr>
            <p:ph type="ftr" sz="quarter" idx="11"/>
          </p:nvPr>
        </p:nvSpPr>
        <p:spPr>
          <a:xfrm>
            <a:off x="7924800" y="6477000"/>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158274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Communications Outputs … 2/2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11</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1954499431"/>
              </p:ext>
            </p:extLst>
          </p:nvPr>
        </p:nvGraphicFramePr>
        <p:xfrm>
          <a:off x="146539" y="521678"/>
          <a:ext cx="8882743" cy="4987582"/>
        </p:xfrm>
        <a:graphic>
          <a:graphicData uri="http://schemas.openxmlformats.org/drawingml/2006/table">
            <a:tbl>
              <a:tblPr firstRow="1" bandRow="1">
                <a:tableStyleId>{5940675A-B579-460E-94D1-54222C63F5DA}</a:tableStyleId>
              </a:tblPr>
              <a:tblGrid>
                <a:gridCol w="1758461"/>
                <a:gridCol w="71242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kern="1200" dirty="0" smtClean="0">
                          <a:solidFill>
                            <a:schemeClr val="tx1"/>
                          </a:solidFill>
                          <a:latin typeface="+mn-lt"/>
                          <a:ea typeface="+mn-ea"/>
                          <a:cs typeface="+mn-cs"/>
                        </a:rPr>
                        <a:t>Project Management Plan Updates</a:t>
                      </a:r>
                      <a:endParaRPr lang="en-US" sz="2000" b="0" kern="1200" dirty="0">
                        <a:solidFill>
                          <a:schemeClr val="tx1"/>
                        </a:solidFill>
                        <a:latin typeface="+mn-lt"/>
                        <a:ea typeface="+mn-ea"/>
                        <a:cs typeface="+mn-cs"/>
                      </a:endParaRPr>
                    </a:p>
                  </a:txBody>
                  <a:tcPr marT="91440" marB="91440"/>
                </a:tc>
                <a:tc>
                  <a:txBody>
                    <a:bodyPr/>
                    <a:lstStyle/>
                    <a:p>
                      <a:pPr marL="0" indent="0" algn="l" defTabSz="914400" rtl="0" eaLnBrk="1" latinLnBrk="0" hangingPunct="1">
                        <a:spcBef>
                          <a:spcPts val="0"/>
                        </a:spcBef>
                        <a:buFont typeface="Arial" panose="020B0604020202020204" pitchFamily="34" charset="0"/>
                        <a:buNone/>
                      </a:pPr>
                      <a:r>
                        <a:rPr lang="en-US" sz="2000" b="0" kern="1200" dirty="0" smtClean="0">
                          <a:solidFill>
                            <a:schemeClr val="tx1"/>
                          </a:solidFill>
                          <a:latin typeface="+mn-lt"/>
                          <a:ea typeface="+mn-ea"/>
                          <a:cs typeface="+mn-cs"/>
                        </a:rPr>
                        <a:t>Updates to the Communications Management Plan as well as other components of the Project Management Plan (e.g. Stakeholders and HR Management plans).</a:t>
                      </a:r>
                      <a:endParaRPr lang="en-US" sz="2000" b="0" kern="1200" dirty="0">
                        <a:solidFill>
                          <a:schemeClr val="tx1"/>
                        </a:solidFill>
                        <a:latin typeface="+mn-lt"/>
                        <a:ea typeface="+mn-ea"/>
                        <a:cs typeface="+mn-cs"/>
                      </a:endParaRPr>
                    </a:p>
                  </a:txBody>
                  <a:tcPr marT="91440" marB="0"/>
                </a:tc>
              </a:tr>
              <a:tr h="990600">
                <a:tc>
                  <a:txBody>
                    <a:bodyPr/>
                    <a:lstStyle/>
                    <a:p>
                      <a:r>
                        <a:rPr lang="en-US" sz="2000" b="0" dirty="0" smtClean="0"/>
                        <a:t>Project Documents Updates</a:t>
                      </a:r>
                      <a:endParaRPr lang="en-US" sz="2000" b="0" dirty="0"/>
                    </a:p>
                  </a:txBody>
                  <a:tcPr marT="91440" marB="91440"/>
                </a:tc>
                <a:tc>
                  <a:txBody>
                    <a:bodyPr/>
                    <a:lstStyle/>
                    <a:p>
                      <a:pPr marL="0" indent="0">
                        <a:buFont typeface="Arial" panose="020B0604020202020204" pitchFamily="34" charset="0"/>
                        <a:buNone/>
                      </a:pPr>
                      <a:r>
                        <a:rPr lang="en-US" sz="2000" b="0" kern="1200" dirty="0" smtClean="0">
                          <a:solidFill>
                            <a:schemeClr val="tx1"/>
                          </a:solidFill>
                          <a:latin typeface="+mn-lt"/>
                          <a:ea typeface="+mn-ea"/>
                          <a:cs typeface="+mn-cs"/>
                        </a:rPr>
                        <a:t>Project documents may be updated as a result of the Control Communications process. These updates may include:</a:t>
                      </a:r>
                    </a:p>
                    <a:p>
                      <a:pPr marL="234950" indent="-234950">
                        <a:buFont typeface="Arial" panose="020B0604020202020204" pitchFamily="34" charset="0"/>
                        <a:buChar char="•"/>
                      </a:pPr>
                      <a:r>
                        <a:rPr lang="en-US" sz="2000" b="0" kern="1200" dirty="0" smtClean="0">
                          <a:solidFill>
                            <a:schemeClr val="tx1"/>
                          </a:solidFill>
                          <a:latin typeface="+mn-lt"/>
                          <a:ea typeface="+mn-ea"/>
                          <a:cs typeface="+mn-cs"/>
                        </a:rPr>
                        <a:t>Forecasts,</a:t>
                      </a:r>
                    </a:p>
                    <a:p>
                      <a:pPr marL="234950" indent="-234950">
                        <a:buFont typeface="Arial" panose="020B0604020202020204" pitchFamily="34" charset="0"/>
                        <a:buChar char="•"/>
                      </a:pPr>
                      <a:r>
                        <a:rPr lang="en-US" sz="2000" b="0" kern="1200" dirty="0" smtClean="0">
                          <a:solidFill>
                            <a:schemeClr val="tx1"/>
                          </a:solidFill>
                          <a:latin typeface="+mn-lt"/>
                          <a:ea typeface="+mn-ea"/>
                          <a:cs typeface="+mn-cs"/>
                        </a:rPr>
                        <a:t>Performance reports, and</a:t>
                      </a:r>
                    </a:p>
                    <a:p>
                      <a:pPr marL="234950" indent="-234950">
                        <a:buFont typeface="Arial" panose="020B0604020202020204" pitchFamily="34" charset="0"/>
                        <a:buChar char="•"/>
                      </a:pPr>
                      <a:r>
                        <a:rPr lang="en-US" sz="2000" b="0" kern="1200" dirty="0" smtClean="0">
                          <a:solidFill>
                            <a:schemeClr val="tx1"/>
                          </a:solidFill>
                          <a:latin typeface="+mn-lt"/>
                          <a:ea typeface="+mn-ea"/>
                          <a:cs typeface="+mn-cs"/>
                        </a:rPr>
                        <a:t>Issue log</a:t>
                      </a:r>
                      <a:endParaRPr lang="en-US" sz="2000" b="0" i="0" kern="1200" dirty="0" smtClean="0">
                        <a:solidFill>
                          <a:schemeClr val="tx1"/>
                        </a:solidFill>
                        <a:latin typeface="+mn-lt"/>
                        <a:ea typeface="+mn-ea"/>
                        <a:cs typeface="+mn-cs"/>
                      </a:endParaRPr>
                    </a:p>
                  </a:txBody>
                  <a:tcPr marT="91440" marB="91440"/>
                </a:tc>
              </a:tr>
              <a:tr h="0">
                <a:tc>
                  <a:txBody>
                    <a:bodyPr/>
                    <a:lstStyle/>
                    <a:p>
                      <a:r>
                        <a:rPr lang="en-US" sz="2000" b="0" kern="1200" dirty="0" smtClean="0">
                          <a:solidFill>
                            <a:schemeClr val="tx1"/>
                          </a:solidFill>
                          <a:latin typeface="+mn-lt"/>
                          <a:ea typeface="+mn-ea"/>
                          <a:cs typeface="+mn-cs"/>
                        </a:rPr>
                        <a:t>OPA Updates</a:t>
                      </a:r>
                      <a:endParaRPr lang="en-US" sz="2000" b="0" kern="1200" dirty="0">
                        <a:solidFill>
                          <a:schemeClr val="tx1"/>
                        </a:solidFill>
                        <a:latin typeface="+mn-lt"/>
                        <a:ea typeface="+mn-ea"/>
                        <a:cs typeface="+mn-cs"/>
                      </a:endParaRPr>
                    </a:p>
                  </a:txBody>
                  <a:tcPr marT="91440" marB="91440"/>
                </a:tc>
                <a:tc>
                  <a:txBody>
                    <a:bodyPr/>
                    <a:lstStyle/>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Report Formats and</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Lessons learned documentation (This documentation may become part of the historical database for both this project and the performing organisation and may include the causes of issues, reasons behind the corrective action</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chosen, and other types of lessons learned during the project)</a:t>
                      </a:r>
                      <a:endParaRPr lang="en-US" sz="2000" b="0" kern="1200" dirty="0">
                        <a:solidFill>
                          <a:schemeClr val="tx1"/>
                        </a:solidFill>
                        <a:latin typeface="+mn-lt"/>
                        <a:ea typeface="+mn-ea"/>
                        <a:cs typeface="+mn-cs"/>
                      </a:endParaRPr>
                    </a:p>
                  </a:txBody>
                  <a:tcPr marT="0" marB="0"/>
                </a:tc>
              </a:tr>
            </a:tbl>
          </a:graphicData>
        </a:graphic>
      </p:graphicFrame>
      <p:sp>
        <p:nvSpPr>
          <p:cNvPr id="5"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640151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Communications Tools &amp; Techniques … 1/3</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12</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3547402"/>
        </p:xfrm>
        <a:graphic>
          <a:graphicData uri="http://schemas.openxmlformats.org/drawingml/2006/table">
            <a:tbl>
              <a:tblPr firstRow="1" bandRow="1">
                <a:tableStyleId>{5940675A-B579-460E-94D1-54222C63F5DA}</a:tableStyleId>
              </a:tblPr>
              <a:tblGrid>
                <a:gridCol w="1758461"/>
                <a:gridCol w="71242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Information Management System</a:t>
                      </a:r>
                      <a:endParaRPr lang="en-US" sz="2000" b="0" dirty="0"/>
                    </a:p>
                  </a:txBody>
                  <a:tcPr marT="91440" marB="91440"/>
                </a:tc>
                <a:tc>
                  <a:txBody>
                    <a:bodyPr/>
                    <a:lstStyle/>
                    <a:p>
                      <a:pPr marL="176213" indent="-176213">
                        <a:buFont typeface="Arial" panose="020B0604020202020204" pitchFamily="34" charset="0"/>
                        <a:buChar char="•"/>
                      </a:pPr>
                      <a:r>
                        <a:rPr lang="en-US" sz="2000" b="0" kern="1200" dirty="0" smtClean="0">
                          <a:solidFill>
                            <a:schemeClr val="tx1"/>
                          </a:solidFill>
                          <a:latin typeface="+mn-lt"/>
                          <a:ea typeface="+mn-ea"/>
                          <a:cs typeface="+mn-cs"/>
                        </a:rPr>
                        <a:t>An IMS provides a set of standard tools for the project manager to capture, store, and distribute information to stakeholders about the project’s costs, schedule progress, and performance. </a:t>
                      </a:r>
                    </a:p>
                    <a:p>
                      <a:pPr marL="176213" indent="-176213">
                        <a:buFont typeface="Arial" panose="020B0604020202020204" pitchFamily="34" charset="0"/>
                        <a:buChar char="•"/>
                      </a:pPr>
                      <a:r>
                        <a:rPr lang="en-US" sz="2000" b="0" kern="1200" dirty="0" smtClean="0">
                          <a:solidFill>
                            <a:schemeClr val="tx1"/>
                          </a:solidFill>
                          <a:latin typeface="+mn-lt"/>
                          <a:ea typeface="+mn-ea"/>
                          <a:cs typeface="+mn-cs"/>
                        </a:rPr>
                        <a:t>Some software packages allow the project manager to consolidate reports from several systems and facilitate report</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distribution to the project stakeholders. Examples of distribution formats may include table reporting, spreadsheet</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analysis, and presentations.</a:t>
                      </a:r>
                    </a:p>
                    <a:p>
                      <a:pPr marL="176213" indent="-176213">
                        <a:buFont typeface="Arial" panose="020B0604020202020204" pitchFamily="34" charset="0"/>
                        <a:buChar char="•"/>
                      </a:pPr>
                      <a:r>
                        <a:rPr lang="en-US" sz="2000" b="0" kern="1200" dirty="0" smtClean="0">
                          <a:solidFill>
                            <a:schemeClr val="tx1"/>
                          </a:solidFill>
                          <a:latin typeface="+mn-lt"/>
                          <a:ea typeface="+mn-ea"/>
                          <a:cs typeface="+mn-cs"/>
                        </a:rPr>
                        <a:t>Graphic capabilities can be used to create visual representations of project performance</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information.</a:t>
                      </a:r>
                      <a:endParaRPr lang="en-US" sz="2000" b="0" i="0" kern="1200" dirty="0" smtClean="0">
                        <a:solidFill>
                          <a:schemeClr val="tx1"/>
                        </a:solidFill>
                        <a:latin typeface="+mn-lt"/>
                        <a:ea typeface="+mn-ea"/>
                        <a:cs typeface="+mn-cs"/>
                      </a:endParaRPr>
                    </a:p>
                  </a:txBody>
                  <a:tcPr marT="91440" marB="91440"/>
                </a:tc>
              </a:tr>
            </a:tbl>
          </a:graphicData>
        </a:graphic>
      </p:graphicFrame>
      <p:sp>
        <p:nvSpPr>
          <p:cNvPr id="5"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41475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Communications Tools &amp; Techniques … 2/3</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13</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6145822"/>
        </p:xfrm>
        <a:graphic>
          <a:graphicData uri="http://schemas.openxmlformats.org/drawingml/2006/table">
            <a:tbl>
              <a:tblPr firstRow="1" bandRow="1">
                <a:tableStyleId>{5940675A-B579-460E-94D1-54222C63F5DA}</a:tableStyleId>
              </a:tblPr>
              <a:tblGrid>
                <a:gridCol w="1758461"/>
                <a:gridCol w="71242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0">
                <a:tc>
                  <a:txBody>
                    <a:bodyPr/>
                    <a:lstStyle/>
                    <a:p>
                      <a:r>
                        <a:rPr lang="en-US" sz="2000" b="0" kern="1200" dirty="0" smtClean="0">
                          <a:solidFill>
                            <a:schemeClr val="tx1"/>
                          </a:solidFill>
                          <a:latin typeface="+mn-lt"/>
                          <a:ea typeface="+mn-ea"/>
                          <a:cs typeface="+mn-cs"/>
                        </a:rPr>
                        <a:t>Expert Judgement</a:t>
                      </a:r>
                      <a:endParaRPr lang="en-US" sz="2000" b="0" kern="1200" dirty="0">
                        <a:solidFill>
                          <a:schemeClr val="tx1"/>
                        </a:solidFill>
                        <a:latin typeface="+mn-lt"/>
                        <a:ea typeface="+mn-ea"/>
                        <a:cs typeface="+mn-cs"/>
                      </a:endParaRPr>
                    </a:p>
                  </a:txBody>
                  <a:tcPr marT="91440" marB="91440"/>
                </a:tc>
                <a:tc>
                  <a:txBody>
                    <a:bodyPr/>
                    <a:lstStyle/>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Expert judgment is often relied upon by the project team to assess the impact of the project communications,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need for action or intervention, actions that should be taken, responsibility for taking such actions, and the timeframe</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for taking action. </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Expert judgment may need to be applied to technical and/or management details and may be</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provided by any group or individual with specialized knowledge or training, such as:</a:t>
                      </a:r>
                    </a:p>
                    <a:p>
                      <a:pPr marL="457200" indent="-222250">
                        <a:spcBef>
                          <a:spcPts val="300"/>
                        </a:spcBef>
                        <a:buFontTx/>
                        <a:buChar char="-"/>
                      </a:pPr>
                      <a:r>
                        <a:rPr lang="en-US" sz="2000" b="0" kern="1200" dirty="0" smtClean="0">
                          <a:solidFill>
                            <a:schemeClr val="tx1"/>
                          </a:solidFill>
                          <a:latin typeface="+mn-lt"/>
                          <a:ea typeface="+mn-ea"/>
                          <a:cs typeface="+mn-cs"/>
                        </a:rPr>
                        <a:t>Other units within the organization,</a:t>
                      </a:r>
                    </a:p>
                    <a:p>
                      <a:pPr marL="457200" indent="-222250">
                        <a:spcBef>
                          <a:spcPts val="300"/>
                        </a:spcBef>
                        <a:buFontTx/>
                        <a:buChar char="-"/>
                      </a:pPr>
                      <a:r>
                        <a:rPr lang="en-US" sz="2000" b="0" kern="1200" dirty="0" smtClean="0">
                          <a:solidFill>
                            <a:schemeClr val="tx1"/>
                          </a:solidFill>
                          <a:latin typeface="+mn-lt"/>
                          <a:ea typeface="+mn-ea"/>
                          <a:cs typeface="+mn-cs"/>
                        </a:rPr>
                        <a:t>Consultants,</a:t>
                      </a:r>
                    </a:p>
                    <a:p>
                      <a:pPr marL="457200" indent="-222250">
                        <a:spcBef>
                          <a:spcPts val="300"/>
                        </a:spcBef>
                        <a:buFontTx/>
                        <a:buChar char="-"/>
                      </a:pPr>
                      <a:r>
                        <a:rPr lang="en-US" sz="2000" b="0" kern="1200" dirty="0" smtClean="0">
                          <a:solidFill>
                            <a:schemeClr val="tx1"/>
                          </a:solidFill>
                          <a:latin typeface="+mn-lt"/>
                          <a:ea typeface="+mn-ea"/>
                          <a:cs typeface="+mn-cs"/>
                        </a:rPr>
                        <a:t>Stakeholders, including customers or sponsors,</a:t>
                      </a:r>
                    </a:p>
                    <a:p>
                      <a:pPr marL="457200" indent="-222250">
                        <a:spcBef>
                          <a:spcPts val="300"/>
                        </a:spcBef>
                        <a:buFontTx/>
                        <a:buChar char="-"/>
                      </a:pPr>
                      <a:r>
                        <a:rPr lang="en-US" sz="2000" b="0" kern="1200" dirty="0" smtClean="0">
                          <a:solidFill>
                            <a:schemeClr val="tx1"/>
                          </a:solidFill>
                          <a:latin typeface="+mn-lt"/>
                          <a:ea typeface="+mn-ea"/>
                          <a:cs typeface="+mn-cs"/>
                        </a:rPr>
                        <a:t>Professional and technical associations,</a:t>
                      </a:r>
                    </a:p>
                    <a:p>
                      <a:pPr marL="457200" indent="-222250">
                        <a:spcBef>
                          <a:spcPts val="300"/>
                        </a:spcBef>
                        <a:buFontTx/>
                        <a:buChar char="-"/>
                      </a:pPr>
                      <a:r>
                        <a:rPr lang="en-US" sz="2000" b="0" kern="1200" dirty="0" smtClean="0">
                          <a:solidFill>
                            <a:schemeClr val="tx1"/>
                          </a:solidFill>
                          <a:latin typeface="+mn-lt"/>
                          <a:ea typeface="+mn-ea"/>
                          <a:cs typeface="+mn-cs"/>
                        </a:rPr>
                        <a:t>Industry groups,</a:t>
                      </a:r>
                    </a:p>
                    <a:p>
                      <a:pPr marL="457200" indent="-222250">
                        <a:spcBef>
                          <a:spcPts val="300"/>
                        </a:spcBef>
                        <a:buFontTx/>
                        <a:buChar char="-"/>
                      </a:pPr>
                      <a:r>
                        <a:rPr lang="en-US" sz="2000" b="0" kern="1200" dirty="0" smtClean="0">
                          <a:solidFill>
                            <a:schemeClr val="tx1"/>
                          </a:solidFill>
                          <a:latin typeface="+mn-lt"/>
                          <a:ea typeface="+mn-ea"/>
                          <a:cs typeface="+mn-cs"/>
                        </a:rPr>
                        <a:t>Subject matter experts, and</a:t>
                      </a:r>
                    </a:p>
                    <a:p>
                      <a:pPr marL="457200" indent="-222250">
                        <a:spcBef>
                          <a:spcPts val="300"/>
                        </a:spcBef>
                        <a:buFontTx/>
                        <a:buChar char="-"/>
                      </a:pPr>
                      <a:r>
                        <a:rPr lang="en-US" sz="2000" b="0" kern="1200" dirty="0" smtClean="0">
                          <a:solidFill>
                            <a:schemeClr val="tx1"/>
                          </a:solidFill>
                          <a:latin typeface="+mn-lt"/>
                          <a:ea typeface="+mn-ea"/>
                          <a:cs typeface="+mn-cs"/>
                        </a:rPr>
                        <a:t>Project Management Office (PMO).</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The project manager, in collaboration with the project team, then determines the actions required to ensure that the right message is communicated to the right audience at the right time</a:t>
                      </a:r>
                      <a:endParaRPr lang="en-US" sz="2000" b="0" kern="1200" dirty="0">
                        <a:solidFill>
                          <a:schemeClr val="tx1"/>
                        </a:solidFill>
                        <a:latin typeface="+mn-lt"/>
                        <a:ea typeface="+mn-ea"/>
                        <a:cs typeface="+mn-cs"/>
                      </a:endParaRPr>
                    </a:p>
                  </a:txBody>
                  <a:tcPr marT="0" marB="0"/>
                </a:tc>
              </a:tr>
            </a:tbl>
          </a:graphicData>
        </a:graphic>
      </p:graphicFrame>
      <p:sp>
        <p:nvSpPr>
          <p:cNvPr id="5" name="Footer Placeholder 3"/>
          <p:cNvSpPr>
            <a:spLocks noGrp="1"/>
          </p:cNvSpPr>
          <p:nvPr>
            <p:ph type="ftr" sz="quarter" idx="11"/>
          </p:nvPr>
        </p:nvSpPr>
        <p:spPr>
          <a:xfrm>
            <a:off x="-13252" y="6578248"/>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340659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Communications Tools &amp; Techniques … 3/3</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14</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3852202"/>
        </p:xfrm>
        <a:graphic>
          <a:graphicData uri="http://schemas.openxmlformats.org/drawingml/2006/table">
            <a:tbl>
              <a:tblPr firstRow="1" bandRow="1">
                <a:tableStyleId>{5940675A-B579-460E-94D1-54222C63F5DA}</a:tableStyleId>
              </a:tblPr>
              <a:tblGrid>
                <a:gridCol w="1758461"/>
                <a:gridCol w="71242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Meetings</a:t>
                      </a:r>
                      <a:endParaRPr lang="en-US" sz="2000" b="0" dirty="0"/>
                    </a:p>
                  </a:txBody>
                  <a:tcPr marT="91440" marB="91440"/>
                </a:tc>
                <a:tc>
                  <a:txBody>
                    <a:bodyPr/>
                    <a:lstStyle/>
                    <a:p>
                      <a:pPr marL="176213" indent="-176213">
                        <a:buFont typeface="Arial" panose="020B0604020202020204" pitchFamily="34" charset="0"/>
                        <a:buChar char="•"/>
                      </a:pPr>
                      <a:r>
                        <a:rPr lang="en-US" sz="2000" b="0" kern="1200" dirty="0" smtClean="0">
                          <a:solidFill>
                            <a:schemeClr val="tx1"/>
                          </a:solidFill>
                          <a:latin typeface="+mn-lt"/>
                          <a:ea typeface="+mn-ea"/>
                          <a:cs typeface="+mn-cs"/>
                        </a:rPr>
                        <a:t>The Control Communications process requires discussion and dialogue with the project team to determine the most appropriate way to update and communicate project performance, and to respond to requests from</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stakeholders for information.</a:t>
                      </a:r>
                    </a:p>
                    <a:p>
                      <a:pPr marL="176213" indent="-176213">
                        <a:buFont typeface="Arial" panose="020B0604020202020204" pitchFamily="34" charset="0"/>
                        <a:buChar char="•"/>
                      </a:pPr>
                      <a:r>
                        <a:rPr lang="en-US" sz="2000" b="0" kern="1200" dirty="0" smtClean="0">
                          <a:solidFill>
                            <a:schemeClr val="tx1"/>
                          </a:solidFill>
                          <a:latin typeface="+mn-lt"/>
                          <a:ea typeface="+mn-ea"/>
                          <a:cs typeface="+mn-cs"/>
                        </a:rPr>
                        <a:t>These discussions and dialogues are commonly facilitated through meetings, which may be conducted face to face or online and in different locations, such as the project site or the</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client’s site. </a:t>
                      </a:r>
                    </a:p>
                    <a:p>
                      <a:pPr marL="176213" indent="-176213">
                        <a:buFont typeface="Arial" panose="020B0604020202020204" pitchFamily="34" charset="0"/>
                        <a:buChar char="•"/>
                      </a:pPr>
                      <a:r>
                        <a:rPr lang="en-US" sz="2000" b="0" kern="1200" dirty="0" smtClean="0">
                          <a:solidFill>
                            <a:schemeClr val="tx1"/>
                          </a:solidFill>
                          <a:latin typeface="+mn-lt"/>
                          <a:ea typeface="+mn-ea"/>
                          <a:cs typeface="+mn-cs"/>
                        </a:rPr>
                        <a:t>Project meetings also include discussions and dialog with suppliers, vendors, and other project</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stakeholders.</a:t>
                      </a:r>
                      <a:endParaRPr lang="en-US" sz="2000" b="0" i="0" kern="1200" dirty="0" smtClean="0">
                        <a:solidFill>
                          <a:schemeClr val="tx1"/>
                        </a:solidFill>
                        <a:latin typeface="+mn-lt"/>
                        <a:ea typeface="+mn-ea"/>
                        <a:cs typeface="+mn-cs"/>
                      </a:endParaRPr>
                    </a:p>
                  </a:txBody>
                  <a:tcPr marT="91440" marB="91440"/>
                </a:tc>
              </a:tr>
            </a:tbl>
          </a:graphicData>
        </a:graphic>
      </p:graphicFrame>
      <p:sp>
        <p:nvSpPr>
          <p:cNvPr id="5"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7148982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Meeting Rules</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15</a:t>
            </a:fld>
            <a:endParaRPr lang="en-US" b="1" dirty="0">
              <a:solidFill>
                <a:prstClr val="black"/>
              </a:solidFill>
            </a:endParaRPr>
          </a:p>
        </p:txBody>
      </p:sp>
      <p:sp>
        <p:nvSpPr>
          <p:cNvPr id="20" name="TextBox 19"/>
          <p:cNvSpPr txBox="1"/>
          <p:nvPr/>
        </p:nvSpPr>
        <p:spPr>
          <a:xfrm>
            <a:off x="152400" y="685800"/>
            <a:ext cx="8839200" cy="5740033"/>
          </a:xfrm>
          <a:prstGeom prst="rect">
            <a:avLst/>
          </a:prstGeom>
          <a:noFill/>
        </p:spPr>
        <p:txBody>
          <a:bodyPr wrap="square" rtlCol="0">
            <a:spAutoFit/>
          </a:bodyPr>
          <a:lstStyle/>
          <a:p>
            <a:pPr marL="173038" indent="-173038">
              <a:spcBef>
                <a:spcPts val="600"/>
              </a:spcBef>
              <a:buFont typeface="Arial" panose="020B0604020202020204" pitchFamily="34" charset="0"/>
              <a:buChar char="•"/>
            </a:pPr>
            <a:r>
              <a:rPr lang="en-US" sz="2400" dirty="0" smtClean="0">
                <a:solidFill>
                  <a:prstClr val="black"/>
                </a:solidFill>
              </a:rPr>
              <a:t>Set a time limit, and keep to it</a:t>
            </a:r>
          </a:p>
          <a:p>
            <a:pPr marL="173038" indent="-173038">
              <a:spcBef>
                <a:spcPts val="600"/>
              </a:spcBef>
              <a:buFont typeface="Arial" panose="020B0604020202020204" pitchFamily="34" charset="0"/>
              <a:buChar char="•"/>
            </a:pPr>
            <a:r>
              <a:rPr lang="en-US" sz="2400" dirty="0" smtClean="0">
                <a:solidFill>
                  <a:prstClr val="black"/>
                </a:solidFill>
              </a:rPr>
              <a:t>Schedule recurring meetings in advance</a:t>
            </a:r>
          </a:p>
          <a:p>
            <a:pPr marL="173038" indent="-173038">
              <a:spcBef>
                <a:spcPts val="600"/>
              </a:spcBef>
              <a:buFont typeface="Arial" panose="020B0604020202020204" pitchFamily="34" charset="0"/>
              <a:buChar char="•"/>
            </a:pPr>
            <a:r>
              <a:rPr lang="en-US" sz="2400" dirty="0" smtClean="0">
                <a:solidFill>
                  <a:prstClr val="black"/>
                </a:solidFill>
              </a:rPr>
              <a:t>Meet with the team regularly, but not too often</a:t>
            </a:r>
          </a:p>
          <a:p>
            <a:pPr marL="173038" indent="-173038">
              <a:spcBef>
                <a:spcPts val="600"/>
              </a:spcBef>
              <a:buFont typeface="Arial" panose="020B0604020202020204" pitchFamily="34" charset="0"/>
              <a:buChar char="•"/>
            </a:pPr>
            <a:r>
              <a:rPr lang="en-US" sz="2400" dirty="0" smtClean="0">
                <a:solidFill>
                  <a:prstClr val="black"/>
                </a:solidFill>
              </a:rPr>
              <a:t>Have a purpose of each meeting</a:t>
            </a:r>
          </a:p>
          <a:p>
            <a:pPr marL="173038" indent="-173038">
              <a:spcBef>
                <a:spcPts val="600"/>
              </a:spcBef>
              <a:buFont typeface="Arial" panose="020B0604020202020204" pitchFamily="34" charset="0"/>
              <a:buChar char="•"/>
            </a:pPr>
            <a:r>
              <a:rPr lang="en-US" sz="2400" dirty="0" smtClean="0">
                <a:solidFill>
                  <a:prstClr val="black"/>
                </a:solidFill>
              </a:rPr>
              <a:t>Create an agenda with the team input</a:t>
            </a:r>
          </a:p>
          <a:p>
            <a:pPr marL="173038" indent="-173038">
              <a:spcBef>
                <a:spcPts val="600"/>
              </a:spcBef>
              <a:buFont typeface="Arial" panose="020B0604020202020204" pitchFamily="34" charset="0"/>
              <a:buChar char="•"/>
            </a:pPr>
            <a:r>
              <a:rPr lang="en-US" sz="2400" dirty="0" smtClean="0">
                <a:solidFill>
                  <a:prstClr val="black"/>
                </a:solidFill>
              </a:rPr>
              <a:t>Distribute the agenda beforehand</a:t>
            </a:r>
          </a:p>
          <a:p>
            <a:pPr marL="173038" indent="-173038">
              <a:spcBef>
                <a:spcPts val="600"/>
              </a:spcBef>
              <a:buFont typeface="Arial" panose="020B0604020202020204" pitchFamily="34" charset="0"/>
              <a:buChar char="•"/>
            </a:pPr>
            <a:r>
              <a:rPr lang="en-US" sz="2400" dirty="0" smtClean="0">
                <a:solidFill>
                  <a:prstClr val="black"/>
                </a:solidFill>
              </a:rPr>
              <a:t>Stick to the agenda</a:t>
            </a:r>
          </a:p>
          <a:p>
            <a:pPr marL="173038" indent="-173038">
              <a:spcBef>
                <a:spcPts val="600"/>
              </a:spcBef>
              <a:buFont typeface="Arial" panose="020B0604020202020204" pitchFamily="34" charset="0"/>
              <a:buChar char="•"/>
            </a:pPr>
            <a:r>
              <a:rPr lang="en-US" sz="2400" dirty="0" smtClean="0">
                <a:solidFill>
                  <a:prstClr val="black"/>
                </a:solidFill>
              </a:rPr>
              <a:t>Let people know their responsibilities in advance</a:t>
            </a:r>
          </a:p>
          <a:p>
            <a:pPr marL="173038" indent="-173038">
              <a:spcBef>
                <a:spcPts val="600"/>
              </a:spcBef>
              <a:buFont typeface="Arial" panose="020B0604020202020204" pitchFamily="34" charset="0"/>
              <a:buChar char="•"/>
            </a:pPr>
            <a:r>
              <a:rPr lang="en-US" sz="2400" dirty="0" smtClean="0">
                <a:solidFill>
                  <a:prstClr val="black"/>
                </a:solidFill>
              </a:rPr>
              <a:t>Bring the right people together</a:t>
            </a:r>
          </a:p>
          <a:p>
            <a:pPr marL="173038" indent="-173038">
              <a:spcBef>
                <a:spcPts val="600"/>
              </a:spcBef>
              <a:buFont typeface="Arial" panose="020B0604020202020204" pitchFamily="34" charset="0"/>
              <a:buChar char="•"/>
            </a:pPr>
            <a:r>
              <a:rPr lang="en-US" sz="2400" dirty="0" smtClean="0">
                <a:solidFill>
                  <a:prstClr val="black"/>
                </a:solidFill>
              </a:rPr>
              <a:t>Chair and lead the meeting with a set of rules</a:t>
            </a:r>
          </a:p>
          <a:p>
            <a:pPr marL="173038" indent="-173038">
              <a:spcBef>
                <a:spcPts val="600"/>
              </a:spcBef>
              <a:buFont typeface="Arial" panose="020B0604020202020204" pitchFamily="34" charset="0"/>
              <a:buChar char="•"/>
            </a:pPr>
            <a:r>
              <a:rPr lang="en-US" sz="2400" dirty="0" smtClean="0">
                <a:solidFill>
                  <a:prstClr val="black"/>
                </a:solidFill>
              </a:rPr>
              <a:t>Assign deliverables and time limits for all work assignments that result from meetings</a:t>
            </a:r>
          </a:p>
          <a:p>
            <a:pPr marL="173038" indent="-173038">
              <a:spcBef>
                <a:spcPts val="600"/>
              </a:spcBef>
              <a:buFont typeface="Arial" panose="020B0604020202020204" pitchFamily="34" charset="0"/>
              <a:buChar char="•"/>
            </a:pPr>
            <a:r>
              <a:rPr lang="en-US" sz="2400" dirty="0" smtClean="0">
                <a:solidFill>
                  <a:prstClr val="black"/>
                </a:solidFill>
              </a:rPr>
              <a:t>Document and publish meeting minutes</a:t>
            </a: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4721697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fade">
                                      <p:cBhvr>
                                        <p:cTn id="37" dur="500"/>
                                        <p:tgtEl>
                                          <p:spTgt spid="2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xEl>
                                              <p:pRg st="7" end="7"/>
                                            </p:txEl>
                                          </p:spTgt>
                                        </p:tgtEl>
                                        <p:attrNameLst>
                                          <p:attrName>style.visibility</p:attrName>
                                        </p:attrNameLst>
                                      </p:cBhvr>
                                      <p:to>
                                        <p:strVal val="visible"/>
                                      </p:to>
                                    </p:set>
                                    <p:animEffect transition="in" filter="fade">
                                      <p:cBhvr>
                                        <p:cTn id="42" dur="500"/>
                                        <p:tgtEl>
                                          <p:spTgt spid="2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xEl>
                                              <p:pRg st="8" end="8"/>
                                            </p:txEl>
                                          </p:spTgt>
                                        </p:tgtEl>
                                        <p:attrNameLst>
                                          <p:attrName>style.visibility</p:attrName>
                                        </p:attrNameLst>
                                      </p:cBhvr>
                                      <p:to>
                                        <p:strVal val="visible"/>
                                      </p:to>
                                    </p:set>
                                    <p:animEffect transition="in" filter="fade">
                                      <p:cBhvr>
                                        <p:cTn id="47" dur="500"/>
                                        <p:tgtEl>
                                          <p:spTgt spid="20">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
                                            <p:txEl>
                                              <p:pRg st="9" end="9"/>
                                            </p:txEl>
                                          </p:spTgt>
                                        </p:tgtEl>
                                        <p:attrNameLst>
                                          <p:attrName>style.visibility</p:attrName>
                                        </p:attrNameLst>
                                      </p:cBhvr>
                                      <p:to>
                                        <p:strVal val="visible"/>
                                      </p:to>
                                    </p:set>
                                    <p:animEffect transition="in" filter="fade">
                                      <p:cBhvr>
                                        <p:cTn id="52" dur="500"/>
                                        <p:tgtEl>
                                          <p:spTgt spid="20">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0">
                                            <p:txEl>
                                              <p:pRg st="10" end="10"/>
                                            </p:txEl>
                                          </p:spTgt>
                                        </p:tgtEl>
                                        <p:attrNameLst>
                                          <p:attrName>style.visibility</p:attrName>
                                        </p:attrNameLst>
                                      </p:cBhvr>
                                      <p:to>
                                        <p:strVal val="visible"/>
                                      </p:to>
                                    </p:set>
                                    <p:animEffect transition="in" filter="fade">
                                      <p:cBhvr>
                                        <p:cTn id="57" dur="500"/>
                                        <p:tgtEl>
                                          <p:spTgt spid="20">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0">
                                            <p:txEl>
                                              <p:pRg st="11" end="11"/>
                                            </p:txEl>
                                          </p:spTgt>
                                        </p:tgtEl>
                                        <p:attrNameLst>
                                          <p:attrName>style.visibility</p:attrName>
                                        </p:attrNameLst>
                                      </p:cBhvr>
                                      <p:to>
                                        <p:strVal val="visible"/>
                                      </p:to>
                                    </p:set>
                                    <p:animEffect transition="in" filter="fade">
                                      <p:cBhvr>
                                        <p:cTn id="62" dur="500"/>
                                        <p:tgtEl>
                                          <p:spTgt spid="2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Common Communication Mistakes</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16</a:t>
            </a:fld>
            <a:endParaRPr lang="en-US" b="1" dirty="0">
              <a:solidFill>
                <a:prstClr val="black"/>
              </a:solidFill>
            </a:endParaRPr>
          </a:p>
        </p:txBody>
      </p:sp>
      <p:sp>
        <p:nvSpPr>
          <p:cNvPr id="20" name="TextBox 19"/>
          <p:cNvSpPr txBox="1"/>
          <p:nvPr/>
        </p:nvSpPr>
        <p:spPr>
          <a:xfrm>
            <a:off x="0" y="685800"/>
            <a:ext cx="9144000" cy="5991384"/>
          </a:xfrm>
          <a:prstGeom prst="rect">
            <a:avLst/>
          </a:prstGeom>
          <a:noFill/>
        </p:spPr>
        <p:txBody>
          <a:bodyPr wrap="square" rtlCol="0">
            <a:spAutoFit/>
          </a:bodyPr>
          <a:lstStyle/>
          <a:p>
            <a:pPr marL="173038" indent="-173038">
              <a:lnSpc>
                <a:spcPts val="2700"/>
              </a:lnSpc>
              <a:spcBef>
                <a:spcPts val="500"/>
              </a:spcBef>
              <a:buFont typeface="Arial" panose="020B0604020202020204" pitchFamily="34" charset="0"/>
              <a:buChar char="•"/>
            </a:pPr>
            <a:r>
              <a:rPr lang="en-US" sz="2400" dirty="0">
                <a:solidFill>
                  <a:prstClr val="black"/>
                </a:solidFill>
              </a:rPr>
              <a:t>Not Editing </a:t>
            </a:r>
            <a:r>
              <a:rPr lang="en-US" sz="2400" dirty="0" smtClean="0">
                <a:solidFill>
                  <a:prstClr val="black"/>
                </a:solidFill>
              </a:rPr>
              <a:t>Work; the auto correction mess </a:t>
            </a:r>
            <a:endParaRPr lang="en-US" sz="2400" dirty="0">
              <a:solidFill>
                <a:prstClr val="black"/>
              </a:solidFill>
            </a:endParaRPr>
          </a:p>
          <a:p>
            <a:pPr marL="173038" indent="-173038">
              <a:lnSpc>
                <a:spcPts val="2700"/>
              </a:lnSpc>
              <a:spcBef>
                <a:spcPts val="500"/>
              </a:spcBef>
              <a:buFont typeface="Arial" panose="020B0604020202020204" pitchFamily="34" charset="0"/>
              <a:buChar char="•"/>
            </a:pPr>
            <a:r>
              <a:rPr lang="en-US" sz="2400" dirty="0">
                <a:solidFill>
                  <a:prstClr val="black"/>
                </a:solidFill>
              </a:rPr>
              <a:t>Delivering Bad </a:t>
            </a:r>
            <a:r>
              <a:rPr lang="en-US" sz="2400" dirty="0" smtClean="0">
                <a:solidFill>
                  <a:prstClr val="black"/>
                </a:solidFill>
              </a:rPr>
              <a:t>News in written message or </a:t>
            </a:r>
            <a:r>
              <a:rPr lang="en-US" sz="2400" dirty="0">
                <a:solidFill>
                  <a:prstClr val="black"/>
                </a:solidFill>
              </a:rPr>
              <a:t>by </a:t>
            </a:r>
            <a:r>
              <a:rPr lang="en-US" sz="2400" dirty="0" smtClean="0">
                <a:solidFill>
                  <a:prstClr val="black"/>
                </a:solidFill>
              </a:rPr>
              <a:t>Email</a:t>
            </a:r>
          </a:p>
          <a:p>
            <a:pPr marL="173038" indent="-173038">
              <a:lnSpc>
                <a:spcPts val="2700"/>
              </a:lnSpc>
              <a:spcBef>
                <a:spcPts val="500"/>
              </a:spcBef>
              <a:buFont typeface="Arial" panose="020B0604020202020204" pitchFamily="34" charset="0"/>
              <a:buChar char="•"/>
            </a:pPr>
            <a:r>
              <a:rPr lang="en-US" sz="2400" dirty="0">
                <a:solidFill>
                  <a:prstClr val="black"/>
                </a:solidFill>
              </a:rPr>
              <a:t>Avoiding Difficult </a:t>
            </a:r>
            <a:r>
              <a:rPr lang="en-US" sz="2400" dirty="0" smtClean="0">
                <a:solidFill>
                  <a:prstClr val="black"/>
                </a:solidFill>
              </a:rPr>
              <a:t>Conversations, or not preparing for anticipated Difficult Conversation</a:t>
            </a:r>
          </a:p>
          <a:p>
            <a:pPr marL="173038" indent="-173038">
              <a:lnSpc>
                <a:spcPts val="2700"/>
              </a:lnSpc>
              <a:spcBef>
                <a:spcPts val="500"/>
              </a:spcBef>
              <a:buFont typeface="Arial" panose="020B0604020202020204" pitchFamily="34" charset="0"/>
              <a:buChar char="•"/>
            </a:pPr>
            <a:r>
              <a:rPr lang="en-US" sz="2400" dirty="0">
                <a:solidFill>
                  <a:prstClr val="black"/>
                </a:solidFill>
              </a:rPr>
              <a:t>Not Being </a:t>
            </a:r>
            <a:r>
              <a:rPr lang="en-US" sz="2400" dirty="0" smtClean="0">
                <a:solidFill>
                  <a:prstClr val="black"/>
                </a:solidFill>
              </a:rPr>
              <a:t>Assertive (</a:t>
            </a:r>
            <a:r>
              <a:rPr lang="en-US" sz="2400" dirty="0" smtClean="0"/>
              <a:t>stating </a:t>
            </a:r>
            <a:r>
              <a:rPr lang="en-US" sz="2400" dirty="0"/>
              <a:t>what you need, while considering the wants and needs of </a:t>
            </a:r>
            <a:r>
              <a:rPr lang="en-US" sz="2400" dirty="0" smtClean="0"/>
              <a:t>others) – saying “No” difficulty</a:t>
            </a:r>
          </a:p>
          <a:p>
            <a:pPr marL="173038" indent="-173038">
              <a:lnSpc>
                <a:spcPts val="2700"/>
              </a:lnSpc>
              <a:spcBef>
                <a:spcPts val="500"/>
              </a:spcBef>
              <a:buFont typeface="Arial" panose="020B0604020202020204" pitchFamily="34" charset="0"/>
              <a:buChar char="•"/>
            </a:pPr>
            <a:r>
              <a:rPr lang="en-US" sz="2400" dirty="0">
                <a:solidFill>
                  <a:prstClr val="black"/>
                </a:solidFill>
              </a:rPr>
              <a:t>Reacting, Not </a:t>
            </a:r>
            <a:r>
              <a:rPr lang="en-US" sz="2400" dirty="0" smtClean="0">
                <a:solidFill>
                  <a:prstClr val="black"/>
                </a:solidFill>
              </a:rPr>
              <a:t>Responding</a:t>
            </a:r>
          </a:p>
          <a:p>
            <a:pPr marL="173038" indent="-173038">
              <a:lnSpc>
                <a:spcPts val="2700"/>
              </a:lnSpc>
              <a:spcBef>
                <a:spcPts val="500"/>
              </a:spcBef>
              <a:buFont typeface="Arial" panose="020B0604020202020204" pitchFamily="34" charset="0"/>
              <a:buChar char="•"/>
            </a:pPr>
            <a:r>
              <a:rPr lang="en-US" sz="2400" dirty="0">
                <a:solidFill>
                  <a:prstClr val="black"/>
                </a:solidFill>
              </a:rPr>
              <a:t>Not Preparing </a:t>
            </a:r>
            <a:r>
              <a:rPr lang="en-US" sz="2400" dirty="0" smtClean="0">
                <a:solidFill>
                  <a:prstClr val="black"/>
                </a:solidFill>
              </a:rPr>
              <a:t>Thoroughly</a:t>
            </a:r>
          </a:p>
          <a:p>
            <a:pPr marL="173038" indent="-173038">
              <a:lnSpc>
                <a:spcPts val="2700"/>
              </a:lnSpc>
              <a:spcBef>
                <a:spcPts val="500"/>
              </a:spcBef>
              <a:buFont typeface="Arial" panose="020B0604020202020204" pitchFamily="34" charset="0"/>
              <a:buChar char="•"/>
            </a:pPr>
            <a:r>
              <a:rPr lang="en-US" sz="2400" dirty="0">
                <a:solidFill>
                  <a:prstClr val="black"/>
                </a:solidFill>
              </a:rPr>
              <a:t>Using a "One-Size-Fits-All" Approach to </a:t>
            </a:r>
            <a:r>
              <a:rPr lang="en-US" sz="2400" dirty="0" smtClean="0">
                <a:solidFill>
                  <a:prstClr val="black"/>
                </a:solidFill>
              </a:rPr>
              <a:t>Communication</a:t>
            </a:r>
          </a:p>
          <a:p>
            <a:pPr marL="173038" indent="-173038">
              <a:lnSpc>
                <a:spcPts val="2700"/>
              </a:lnSpc>
              <a:spcBef>
                <a:spcPts val="500"/>
              </a:spcBef>
              <a:buFont typeface="Arial" panose="020B0604020202020204" pitchFamily="34" charset="0"/>
              <a:buChar char="•"/>
            </a:pPr>
            <a:r>
              <a:rPr lang="en-US" sz="2400" dirty="0">
                <a:solidFill>
                  <a:prstClr val="black"/>
                </a:solidFill>
              </a:rPr>
              <a:t>Not Keeping an Open Mind When Meeting New </a:t>
            </a:r>
            <a:r>
              <a:rPr lang="en-US" sz="2400" dirty="0" smtClean="0">
                <a:solidFill>
                  <a:prstClr val="black"/>
                </a:solidFill>
              </a:rPr>
              <a:t>People</a:t>
            </a:r>
          </a:p>
          <a:p>
            <a:pPr marL="173038" indent="-173038">
              <a:lnSpc>
                <a:spcPts val="2700"/>
              </a:lnSpc>
              <a:spcBef>
                <a:spcPts val="500"/>
              </a:spcBef>
              <a:buFont typeface="Arial" panose="020B0604020202020204" pitchFamily="34" charset="0"/>
              <a:buChar char="•"/>
            </a:pPr>
            <a:r>
              <a:rPr lang="en-US" sz="2400" dirty="0" smtClean="0"/>
              <a:t>Miscommunication: assuming that Your </a:t>
            </a:r>
            <a:r>
              <a:rPr lang="en-US" sz="2400" dirty="0"/>
              <a:t>Message has </a:t>
            </a:r>
            <a:r>
              <a:rPr lang="en-US" sz="2400" dirty="0" smtClean="0"/>
              <a:t>been Understood, or you have understood Other’s Message</a:t>
            </a:r>
            <a:endParaRPr lang="en-US" sz="2400" dirty="0"/>
          </a:p>
          <a:p>
            <a:pPr marL="173038" indent="-173038">
              <a:lnSpc>
                <a:spcPts val="2700"/>
              </a:lnSpc>
              <a:spcBef>
                <a:spcPts val="500"/>
              </a:spcBef>
              <a:buFont typeface="Arial" panose="020B0604020202020204" pitchFamily="34" charset="0"/>
              <a:buChar char="•"/>
            </a:pPr>
            <a:r>
              <a:rPr lang="en-US" sz="2400" dirty="0"/>
              <a:t>Accidentally Violating Others' </a:t>
            </a:r>
            <a:r>
              <a:rPr lang="en-US" sz="2400" dirty="0" smtClean="0"/>
              <a:t>Privacy</a:t>
            </a:r>
          </a:p>
          <a:p>
            <a:pPr marL="173038" indent="-173038">
              <a:lnSpc>
                <a:spcPts val="2700"/>
              </a:lnSpc>
              <a:spcBef>
                <a:spcPts val="500"/>
              </a:spcBef>
              <a:buFont typeface="Arial" panose="020B0604020202020204" pitchFamily="34" charset="0"/>
              <a:buChar char="•"/>
            </a:pPr>
            <a:r>
              <a:rPr lang="en-US" sz="2400" dirty="0"/>
              <a:t>Too little communication </a:t>
            </a:r>
            <a:r>
              <a:rPr lang="en-US" sz="2400" dirty="0" smtClean="0"/>
              <a:t>→ anxiety</a:t>
            </a:r>
          </a:p>
          <a:p>
            <a:pPr marL="173038" indent="-173038">
              <a:lnSpc>
                <a:spcPts val="2700"/>
              </a:lnSpc>
              <a:spcBef>
                <a:spcPts val="500"/>
              </a:spcBef>
              <a:buFont typeface="Arial" panose="020B0604020202020204" pitchFamily="34" charset="0"/>
              <a:buChar char="•"/>
            </a:pPr>
            <a:r>
              <a:rPr lang="en-US" sz="2400" dirty="0" smtClean="0"/>
              <a:t>Too much communication → annoyance</a:t>
            </a:r>
            <a:endParaRPr lang="en-US" sz="2400" dirty="0"/>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9919241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Some Basic Questions</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17</a:t>
            </a:fld>
            <a:endParaRPr lang="en-US" b="1" dirty="0">
              <a:solidFill>
                <a:prstClr val="black"/>
              </a:solidFill>
            </a:endParaRPr>
          </a:p>
        </p:txBody>
      </p:sp>
      <p:sp>
        <p:nvSpPr>
          <p:cNvPr id="20" name="TextBox 19"/>
          <p:cNvSpPr txBox="1"/>
          <p:nvPr/>
        </p:nvSpPr>
        <p:spPr>
          <a:xfrm>
            <a:off x="152400" y="685800"/>
            <a:ext cx="8839200" cy="3739485"/>
          </a:xfrm>
          <a:prstGeom prst="rect">
            <a:avLst/>
          </a:prstGeom>
          <a:noFill/>
        </p:spPr>
        <p:txBody>
          <a:bodyPr wrap="square" rtlCol="0">
            <a:spAutoFit/>
          </a:bodyPr>
          <a:lstStyle/>
          <a:p>
            <a:pPr marL="173038" indent="-173038">
              <a:spcBef>
                <a:spcPts val="600"/>
              </a:spcBef>
              <a:buFont typeface="Arial" panose="020B0604020202020204" pitchFamily="34" charset="0"/>
              <a:buChar char="•"/>
            </a:pPr>
            <a:r>
              <a:rPr lang="en-US" sz="2400" b="1" dirty="0" smtClean="0">
                <a:solidFill>
                  <a:prstClr val="black"/>
                </a:solidFill>
              </a:rPr>
              <a:t>Can the Project Manager control all communications?</a:t>
            </a:r>
          </a:p>
          <a:p>
            <a:pPr>
              <a:spcBef>
                <a:spcPts val="600"/>
              </a:spcBef>
            </a:pPr>
            <a:r>
              <a:rPr lang="en-US" sz="2400" dirty="0">
                <a:solidFill>
                  <a:prstClr val="black"/>
                </a:solidFill>
              </a:rPr>
              <a:t> </a:t>
            </a:r>
            <a:r>
              <a:rPr lang="en-US" sz="2400" dirty="0" smtClean="0">
                <a:solidFill>
                  <a:prstClr val="black"/>
                </a:solidFill>
              </a:rPr>
              <a:t> </a:t>
            </a:r>
            <a:r>
              <a:rPr lang="en-US" sz="2400" i="1" dirty="0" smtClean="0">
                <a:solidFill>
                  <a:prstClr val="black"/>
                </a:solidFill>
              </a:rPr>
              <a:t>No. That would be impossible</a:t>
            </a:r>
            <a:endParaRPr lang="en-US" sz="2400" dirty="0" smtClean="0">
              <a:solidFill>
                <a:prstClr val="black"/>
              </a:solidFill>
            </a:endParaRPr>
          </a:p>
          <a:p>
            <a:pPr marL="173038" indent="-173038">
              <a:spcBef>
                <a:spcPts val="1800"/>
              </a:spcBef>
              <a:buFont typeface="Arial" panose="020B0604020202020204" pitchFamily="34" charset="0"/>
              <a:buChar char="•"/>
            </a:pPr>
            <a:r>
              <a:rPr lang="en-US" sz="2400" b="1" dirty="0" smtClean="0">
                <a:solidFill>
                  <a:prstClr val="black"/>
                </a:solidFill>
              </a:rPr>
              <a:t>Should the Project Manager try to control communications?</a:t>
            </a:r>
          </a:p>
          <a:p>
            <a:pPr>
              <a:spcBef>
                <a:spcPts val="600"/>
              </a:spcBef>
            </a:pPr>
            <a:r>
              <a:rPr lang="en-US" sz="2400" i="1" dirty="0" smtClean="0">
                <a:solidFill>
                  <a:prstClr val="black"/>
                </a:solidFill>
              </a:rPr>
              <a:t>  Yes, otherwise changes, miscommunications, unclear directions, and scope creep can occur</a:t>
            </a:r>
          </a:p>
          <a:p>
            <a:pPr marL="173038" indent="-173038">
              <a:spcBef>
                <a:spcPts val="1800"/>
              </a:spcBef>
              <a:buFont typeface="Arial" panose="020B0604020202020204" pitchFamily="34" charset="0"/>
              <a:buChar char="•"/>
            </a:pPr>
            <a:r>
              <a:rPr lang="en-US" sz="2400" b="1" dirty="0" smtClean="0">
                <a:solidFill>
                  <a:prstClr val="black"/>
                </a:solidFill>
              </a:rPr>
              <a:t>What percentage of the Project Manager’s time is spent communicating</a:t>
            </a:r>
            <a:endParaRPr lang="en-US" sz="2400" dirty="0" smtClean="0">
              <a:solidFill>
                <a:prstClr val="black"/>
              </a:solidFill>
            </a:endParaRPr>
          </a:p>
          <a:p>
            <a:pPr>
              <a:spcBef>
                <a:spcPts val="600"/>
              </a:spcBef>
            </a:pPr>
            <a:r>
              <a:rPr lang="en-US" sz="2400" i="1" dirty="0" smtClean="0">
                <a:solidFill>
                  <a:prstClr val="black"/>
                </a:solidFill>
              </a:rPr>
              <a:t>  About 90%</a:t>
            </a: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4021400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What is Controlling Communication?</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a:t>
            </a:fld>
            <a:endParaRPr lang="en-US" b="1" dirty="0">
              <a:solidFill>
                <a:prstClr val="black"/>
              </a:solidFill>
            </a:endParaRPr>
          </a:p>
        </p:txBody>
      </p:sp>
      <p:sp>
        <p:nvSpPr>
          <p:cNvPr id="20" name="TextBox 19"/>
          <p:cNvSpPr txBox="1"/>
          <p:nvPr/>
        </p:nvSpPr>
        <p:spPr>
          <a:xfrm>
            <a:off x="152400" y="855785"/>
            <a:ext cx="8839200" cy="5755422"/>
          </a:xfrm>
          <a:prstGeom prst="rect">
            <a:avLst/>
          </a:prstGeom>
          <a:noFill/>
        </p:spPr>
        <p:txBody>
          <a:bodyPr wrap="square" rtlCol="0">
            <a:spAutoFit/>
          </a:bodyPr>
          <a:lstStyle/>
          <a:p>
            <a:pPr marL="173038" indent="-173038">
              <a:spcBef>
                <a:spcPts val="1200"/>
              </a:spcBef>
              <a:buFont typeface="Arial" panose="020B0604020202020204" pitchFamily="34" charset="0"/>
              <a:buChar char="•"/>
            </a:pPr>
            <a:r>
              <a:rPr lang="en-US" sz="2400" dirty="0">
                <a:solidFill>
                  <a:prstClr val="black"/>
                </a:solidFill>
              </a:rPr>
              <a:t>Control Communications is the process of monitoring </a:t>
            </a:r>
            <a:r>
              <a:rPr lang="en-US" sz="2400" dirty="0" smtClean="0">
                <a:solidFill>
                  <a:prstClr val="black"/>
                </a:solidFill>
              </a:rPr>
              <a:t>&amp; </a:t>
            </a:r>
            <a:r>
              <a:rPr lang="en-US" sz="2400" dirty="0">
                <a:solidFill>
                  <a:prstClr val="black"/>
                </a:solidFill>
              </a:rPr>
              <a:t>controlling communications throughout the </a:t>
            </a:r>
            <a:r>
              <a:rPr lang="en-US" sz="2400" dirty="0" smtClean="0">
                <a:solidFill>
                  <a:prstClr val="black"/>
                </a:solidFill>
              </a:rPr>
              <a:t>entire project </a:t>
            </a:r>
            <a:r>
              <a:rPr lang="en-US" sz="2400" dirty="0">
                <a:solidFill>
                  <a:prstClr val="black"/>
                </a:solidFill>
              </a:rPr>
              <a:t>life </a:t>
            </a:r>
            <a:r>
              <a:rPr lang="en-US" sz="2400" dirty="0" smtClean="0">
                <a:solidFill>
                  <a:prstClr val="black"/>
                </a:solidFill>
              </a:rPr>
              <a:t>cycle, to ensure that:</a:t>
            </a:r>
          </a:p>
          <a:p>
            <a:pPr lvl="1" indent="-234950">
              <a:spcBef>
                <a:spcPts val="1200"/>
              </a:spcBef>
              <a:buFontTx/>
              <a:buChar char="-"/>
            </a:pPr>
            <a:r>
              <a:rPr lang="en-US" sz="2400" dirty="0">
                <a:solidFill>
                  <a:prstClr val="black"/>
                </a:solidFill>
              </a:rPr>
              <a:t>the information needs of the project stakeholders are </a:t>
            </a:r>
            <a:r>
              <a:rPr lang="en-US" sz="2400" dirty="0" smtClean="0">
                <a:solidFill>
                  <a:prstClr val="black"/>
                </a:solidFill>
              </a:rPr>
              <a:t>met</a:t>
            </a:r>
            <a:endParaRPr lang="en-US" sz="2400" dirty="0">
              <a:solidFill>
                <a:prstClr val="black"/>
              </a:solidFill>
            </a:endParaRPr>
          </a:p>
          <a:p>
            <a:pPr lvl="1" indent="-234950">
              <a:spcBef>
                <a:spcPts val="1200"/>
              </a:spcBef>
              <a:buFontTx/>
              <a:buChar char="-"/>
            </a:pPr>
            <a:r>
              <a:rPr lang="en-US" sz="2400" dirty="0">
                <a:solidFill>
                  <a:prstClr val="black"/>
                </a:solidFill>
              </a:rPr>
              <a:t>there is an optimal information flow among all communication participants, at any moment in time</a:t>
            </a:r>
            <a:endParaRPr lang="en-US" sz="2400" dirty="0" smtClean="0">
              <a:solidFill>
                <a:prstClr val="black"/>
              </a:solidFill>
            </a:endParaRPr>
          </a:p>
          <a:p>
            <a:pPr marL="173038" indent="-173038">
              <a:spcBef>
                <a:spcPts val="1200"/>
              </a:spcBef>
              <a:buFont typeface="Arial" panose="020B0604020202020204" pitchFamily="34" charset="0"/>
              <a:buChar char="•"/>
            </a:pPr>
            <a:r>
              <a:rPr lang="en-US" sz="2400" dirty="0" smtClean="0">
                <a:solidFill>
                  <a:prstClr val="black"/>
                </a:solidFill>
              </a:rPr>
              <a:t>The Process further ensures that the information is communicated:</a:t>
            </a:r>
          </a:p>
          <a:p>
            <a:pPr lvl="1" indent="-234950">
              <a:spcBef>
                <a:spcPts val="1200"/>
              </a:spcBef>
              <a:buFontTx/>
              <a:buChar char="-"/>
            </a:pPr>
            <a:r>
              <a:rPr lang="en-US" sz="2400" dirty="0" smtClean="0">
                <a:solidFill>
                  <a:prstClr val="black"/>
                </a:solidFill>
              </a:rPr>
              <a:t>in the right FORMAT</a:t>
            </a:r>
          </a:p>
          <a:p>
            <a:pPr lvl="1" indent="-234950">
              <a:spcBef>
                <a:spcPts val="1200"/>
              </a:spcBef>
              <a:buFontTx/>
              <a:buChar char="-"/>
            </a:pPr>
            <a:r>
              <a:rPr lang="en-US" sz="2400" dirty="0" smtClean="0">
                <a:solidFill>
                  <a:prstClr val="black"/>
                </a:solidFill>
              </a:rPr>
              <a:t>at for right TIME</a:t>
            </a:r>
          </a:p>
          <a:p>
            <a:pPr lvl="1" indent="-234950">
              <a:spcBef>
                <a:spcPts val="1200"/>
              </a:spcBef>
              <a:buFontTx/>
              <a:buChar char="-"/>
            </a:pPr>
            <a:r>
              <a:rPr lang="en-US" sz="2400" dirty="0" smtClean="0">
                <a:solidFill>
                  <a:prstClr val="black"/>
                </a:solidFill>
              </a:rPr>
              <a:t>to the right AUDIENCE</a:t>
            </a:r>
          </a:p>
          <a:p>
            <a:pPr lvl="1" indent="-234950">
              <a:spcBef>
                <a:spcPts val="1200"/>
              </a:spcBef>
              <a:buFontTx/>
              <a:buChar char="-"/>
            </a:pPr>
            <a:r>
              <a:rPr lang="en-US" sz="2400" dirty="0" smtClean="0">
                <a:solidFill>
                  <a:prstClr val="black"/>
                </a:solidFill>
              </a:rPr>
              <a:t>with the right IMPACT</a:t>
            </a:r>
          </a:p>
          <a:p>
            <a:pPr lvl="1" indent="-234950">
              <a:spcBef>
                <a:spcPts val="1200"/>
              </a:spcBef>
              <a:buFontTx/>
              <a:buChar char="-"/>
            </a:pPr>
            <a:r>
              <a:rPr lang="en-US" sz="2400" dirty="0" smtClean="0">
                <a:solidFill>
                  <a:prstClr val="black"/>
                </a:solidFill>
              </a:rPr>
              <a:t>to the extent it is NEEDED </a:t>
            </a:r>
            <a:r>
              <a:rPr lang="en-US" sz="2400" i="1" dirty="0" smtClean="0">
                <a:solidFill>
                  <a:prstClr val="black"/>
                </a:solidFill>
              </a:rPr>
              <a:t>(the principle of Need-to-Know)</a:t>
            </a:r>
            <a:endParaRPr lang="en-US" sz="2400" dirty="0" smtClean="0">
              <a:solidFill>
                <a:prstClr val="black"/>
              </a:solidFill>
            </a:endParaRP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6226131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fade">
                                      <p:cBhvr>
                                        <p:cTn id="10" dur="500"/>
                                        <p:tgtEl>
                                          <p:spTgt spid="20">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animEffect transition="in" filter="fade">
                                      <p:cBhvr>
                                        <p:cTn id="13" dur="500"/>
                                        <p:tgtEl>
                                          <p:spTgt spid="20">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0">
                                            <p:txEl>
                                              <p:pRg st="3" end="3"/>
                                            </p:txEl>
                                          </p:spTgt>
                                        </p:tgtEl>
                                        <p:attrNameLst>
                                          <p:attrName>style.visibility</p:attrName>
                                        </p:attrNameLst>
                                      </p:cBhvr>
                                      <p:to>
                                        <p:strVal val="visible"/>
                                      </p:to>
                                    </p:set>
                                    <p:animEffect transition="in" filter="fade">
                                      <p:cBhvr>
                                        <p:cTn id="18" dur="500"/>
                                        <p:tgtEl>
                                          <p:spTgt spid="20">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xEl>
                                              <p:pRg st="4" end="4"/>
                                            </p:txEl>
                                          </p:spTgt>
                                        </p:tgtEl>
                                        <p:attrNameLst>
                                          <p:attrName>style.visibility</p:attrName>
                                        </p:attrNameLst>
                                      </p:cBhvr>
                                      <p:to>
                                        <p:strVal val="visible"/>
                                      </p:to>
                                    </p:set>
                                    <p:animEffect transition="in" filter="fade">
                                      <p:cBhvr>
                                        <p:cTn id="21" dur="500"/>
                                        <p:tgtEl>
                                          <p:spTgt spid="20">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xEl>
                                              <p:pRg st="5" end="5"/>
                                            </p:txEl>
                                          </p:spTgt>
                                        </p:tgtEl>
                                        <p:attrNameLst>
                                          <p:attrName>style.visibility</p:attrName>
                                        </p:attrNameLst>
                                      </p:cBhvr>
                                      <p:to>
                                        <p:strVal val="visible"/>
                                      </p:to>
                                    </p:set>
                                    <p:animEffect transition="in" filter="fade">
                                      <p:cBhvr>
                                        <p:cTn id="24" dur="500"/>
                                        <p:tgtEl>
                                          <p:spTgt spid="20">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xEl>
                                              <p:pRg st="6" end="6"/>
                                            </p:txEl>
                                          </p:spTgt>
                                        </p:tgtEl>
                                        <p:attrNameLst>
                                          <p:attrName>style.visibility</p:attrName>
                                        </p:attrNameLst>
                                      </p:cBhvr>
                                      <p:to>
                                        <p:strVal val="visible"/>
                                      </p:to>
                                    </p:set>
                                    <p:animEffect transition="in" filter="fade">
                                      <p:cBhvr>
                                        <p:cTn id="27" dur="500"/>
                                        <p:tgtEl>
                                          <p:spTgt spid="20">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xEl>
                                              <p:pRg st="7" end="7"/>
                                            </p:txEl>
                                          </p:spTgt>
                                        </p:tgtEl>
                                        <p:attrNameLst>
                                          <p:attrName>style.visibility</p:attrName>
                                        </p:attrNameLst>
                                      </p:cBhvr>
                                      <p:to>
                                        <p:strVal val="visible"/>
                                      </p:to>
                                    </p:set>
                                    <p:animEffect transition="in" filter="fade">
                                      <p:cBhvr>
                                        <p:cTn id="30" dur="500"/>
                                        <p:tgtEl>
                                          <p:spTgt spid="20">
                                            <p:txEl>
                                              <p:pRg st="7" end="7"/>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xEl>
                                              <p:pRg st="8" end="8"/>
                                            </p:txEl>
                                          </p:spTgt>
                                        </p:tgtEl>
                                        <p:attrNameLst>
                                          <p:attrName>style.visibility</p:attrName>
                                        </p:attrNameLst>
                                      </p:cBhvr>
                                      <p:to>
                                        <p:strVal val="visible"/>
                                      </p:to>
                                    </p:set>
                                    <p:animEffect transition="in" filter="fade">
                                      <p:cBhvr>
                                        <p:cTn id="33" dur="500"/>
                                        <p:tgtEl>
                                          <p:spTgt spid="2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fontScale="90000"/>
          </a:bodyPr>
          <a:lstStyle/>
          <a:p>
            <a:pPr algn="l"/>
            <a:r>
              <a:rPr lang="en-US" sz="3200" b="1" dirty="0" smtClean="0">
                <a:solidFill>
                  <a:srgbClr val="FF0000"/>
                </a:solidFill>
                <a:effectLst>
                  <a:outerShdw blurRad="38100" dist="38100" dir="2700000" algn="tl">
                    <a:srgbClr val="000000">
                      <a:alpha val="43137"/>
                    </a:srgbClr>
                  </a:outerShdw>
                </a:effectLst>
              </a:rPr>
              <a:t>Information &amp; Documents needed to be Communicated </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a:t>
            </a:fld>
            <a:endParaRPr lang="en-US" b="1" dirty="0">
              <a:solidFill>
                <a:prstClr val="black"/>
              </a:solidFill>
            </a:endParaRPr>
          </a:p>
        </p:txBody>
      </p:sp>
      <p:sp>
        <p:nvSpPr>
          <p:cNvPr id="20" name="TextBox 19"/>
          <p:cNvSpPr txBox="1"/>
          <p:nvPr/>
        </p:nvSpPr>
        <p:spPr>
          <a:xfrm>
            <a:off x="46893" y="668216"/>
            <a:ext cx="4419600" cy="6299160"/>
          </a:xfrm>
          <a:prstGeom prst="rect">
            <a:avLst/>
          </a:prstGeom>
          <a:noFill/>
        </p:spPr>
        <p:txBody>
          <a:bodyPr wrap="square" rtlCol="0">
            <a:spAutoFit/>
          </a:bodyPr>
          <a:lstStyle/>
          <a:p>
            <a:pPr marL="173038" indent="-173038">
              <a:lnSpc>
                <a:spcPts val="2800"/>
              </a:lnSpc>
              <a:spcBef>
                <a:spcPts val="300"/>
              </a:spcBef>
              <a:buFont typeface="Arial" panose="020B0604020202020204" pitchFamily="34" charset="0"/>
              <a:buChar char="•"/>
            </a:pPr>
            <a:r>
              <a:rPr lang="en-US" sz="2400" dirty="0" smtClean="0">
                <a:solidFill>
                  <a:prstClr val="black"/>
                </a:solidFill>
              </a:rPr>
              <a:t>Project Charter</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PMP &amp; PDs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Impacts to &amp; from other Projects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WBS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When Resources will be needed</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Meeting Schedule</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Work Assignments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Status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Uncertainties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Problems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Successes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Changes in Project Scope &amp; Product Scope</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Schedule of Planned Reviews of PMP and when updates likely to be issued</a:t>
            </a:r>
          </a:p>
        </p:txBody>
      </p:sp>
      <p:sp>
        <p:nvSpPr>
          <p:cNvPr id="6" name="TextBox 5"/>
          <p:cNvSpPr txBox="1"/>
          <p:nvPr/>
        </p:nvSpPr>
        <p:spPr>
          <a:xfrm>
            <a:off x="4572000" y="668216"/>
            <a:ext cx="4419600" cy="6299160"/>
          </a:xfrm>
          <a:prstGeom prst="rect">
            <a:avLst/>
          </a:prstGeom>
          <a:noFill/>
        </p:spPr>
        <p:txBody>
          <a:bodyPr wrap="square" rtlCol="0">
            <a:spAutoFit/>
          </a:bodyPr>
          <a:lstStyle/>
          <a:p>
            <a:pPr marL="173038" indent="-173038">
              <a:lnSpc>
                <a:spcPts val="2800"/>
              </a:lnSpc>
              <a:spcBef>
                <a:spcPts val="300"/>
              </a:spcBef>
              <a:buFont typeface="Arial" panose="020B0604020202020204" pitchFamily="34" charset="0"/>
              <a:buChar char="•"/>
            </a:pPr>
            <a:r>
              <a:rPr lang="en-US" sz="2400" dirty="0" smtClean="0">
                <a:solidFill>
                  <a:prstClr val="black"/>
                </a:solidFill>
              </a:rPr>
              <a:t>Updates to the PMP &amp; PDs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Results of Change Requests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Upcoming work</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Delays</a:t>
            </a:r>
          </a:p>
          <a:p>
            <a:pPr marL="173038" indent="-173038">
              <a:lnSpc>
                <a:spcPts val="2800"/>
              </a:lnSpc>
              <a:spcBef>
                <a:spcPts val="300"/>
              </a:spcBef>
              <a:buFont typeface="Arial" panose="020B0604020202020204" pitchFamily="34" charset="0"/>
              <a:buChar char="•"/>
            </a:pPr>
            <a:r>
              <a:rPr lang="en-US" sz="2400" dirty="0">
                <a:solidFill>
                  <a:prstClr val="black"/>
                </a:solidFill>
              </a:rPr>
              <a:t>New Risks found</a:t>
            </a:r>
            <a:endParaRPr lang="en-US" sz="2400" dirty="0" smtClean="0">
              <a:solidFill>
                <a:prstClr val="black"/>
              </a:solidFill>
            </a:endParaRPr>
          </a:p>
          <a:p>
            <a:pPr marL="173038" indent="-173038">
              <a:lnSpc>
                <a:spcPts val="2800"/>
              </a:lnSpc>
              <a:spcBef>
                <a:spcPts val="300"/>
              </a:spcBef>
              <a:buFont typeface="Arial" panose="020B0604020202020204" pitchFamily="34" charset="0"/>
              <a:buChar char="•"/>
            </a:pPr>
            <a:r>
              <a:rPr lang="en-US" sz="2400" dirty="0" smtClean="0">
                <a:solidFill>
                  <a:prstClr val="black"/>
                </a:solidFill>
              </a:rPr>
              <a:t>Next milestone </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Next milestone completion party</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Performance Reports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Lessons learned </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Issue Log</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Types of emails to be sent to each stakeholder</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Contact information for all stakeholders</a:t>
            </a:r>
          </a:p>
          <a:p>
            <a:pPr marL="173038" indent="-173038">
              <a:lnSpc>
                <a:spcPts val="2800"/>
              </a:lnSpc>
              <a:spcBef>
                <a:spcPts val="300"/>
              </a:spcBef>
              <a:buFont typeface="Arial" panose="020B0604020202020204" pitchFamily="34" charset="0"/>
              <a:buChar char="•"/>
            </a:pPr>
            <a:r>
              <a:rPr lang="en-US" sz="2400" dirty="0" smtClean="0">
                <a:solidFill>
                  <a:prstClr val="black"/>
                </a:solidFill>
              </a:rPr>
              <a:t>Method of updating the </a:t>
            </a:r>
            <a:r>
              <a:rPr lang="en-US" sz="2400" dirty="0" err="1" smtClean="0">
                <a:solidFill>
                  <a:prstClr val="black"/>
                </a:solidFill>
              </a:rPr>
              <a:t>Comm</a:t>
            </a:r>
            <a:r>
              <a:rPr lang="en-US" sz="2400" dirty="0" smtClean="0">
                <a:solidFill>
                  <a:prstClr val="black"/>
                </a:solidFill>
              </a:rPr>
              <a:t> Management Plan</a:t>
            </a:r>
          </a:p>
        </p:txBody>
      </p:sp>
      <p:sp>
        <p:nvSpPr>
          <p:cNvPr id="8" name="Footer Placeholder 3"/>
          <p:cNvSpPr>
            <a:spLocks noGrp="1"/>
          </p:cNvSpPr>
          <p:nvPr>
            <p:ph type="ftr" sz="quarter" idx="11"/>
          </p:nvPr>
        </p:nvSpPr>
        <p:spPr>
          <a:xfrm rot="16200000">
            <a:off x="8389937" y="5494337"/>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312287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 y="0"/>
            <a:ext cx="9144000" cy="548640"/>
          </a:xfrm>
        </p:spPr>
        <p:txBody>
          <a:bodyPr>
            <a:normAutofit fontScale="90000"/>
          </a:bodyPr>
          <a:lstStyle/>
          <a:p>
            <a:pPr algn="l"/>
            <a:r>
              <a:rPr lang="en-US" sz="3200" b="1" dirty="0" smtClean="0">
                <a:solidFill>
                  <a:srgbClr val="FF0000"/>
                </a:solidFill>
                <a:effectLst>
                  <a:outerShdw blurRad="38100" dist="38100" dir="2700000" algn="tl">
                    <a:srgbClr val="000000">
                      <a:alpha val="43137"/>
                    </a:srgbClr>
                  </a:outerShdw>
                </a:effectLst>
              </a:rPr>
              <a:t>Processes in the Communications Knowledge Area</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a:t>
            </a:fld>
            <a:endParaRPr lang="en-US" b="1" dirty="0">
              <a:solidFill>
                <a:prstClr val="black"/>
              </a:solidFill>
            </a:endParaRPr>
          </a:p>
        </p:txBody>
      </p:sp>
      <p:cxnSp>
        <p:nvCxnSpPr>
          <p:cNvPr id="19" name="Straight Connector 18"/>
          <p:cNvCxnSpPr/>
          <p:nvPr/>
        </p:nvCxnSpPr>
        <p:spPr>
          <a:xfrm>
            <a:off x="-13855" y="587189"/>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a:xfrm flipH="1">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graphicFrame>
        <p:nvGraphicFramePr>
          <p:cNvPr id="7" name="Diagram 6"/>
          <p:cNvGraphicFramePr/>
          <p:nvPr>
            <p:extLst>
              <p:ext uri="{D42A27DB-BD31-4B8C-83A1-F6EECF244321}">
                <p14:modId xmlns:p14="http://schemas.microsoft.com/office/powerpoint/2010/main" val="1509311645"/>
              </p:ext>
            </p:extLst>
          </p:nvPr>
        </p:nvGraphicFramePr>
        <p:xfrm>
          <a:off x="182880" y="1158240"/>
          <a:ext cx="8654142" cy="822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1" name="Diagram 30"/>
          <p:cNvGraphicFramePr/>
          <p:nvPr>
            <p:extLst>
              <p:ext uri="{D42A27DB-BD31-4B8C-83A1-F6EECF244321}">
                <p14:modId xmlns:p14="http://schemas.microsoft.com/office/powerpoint/2010/main" val="1523339555"/>
              </p:ext>
            </p:extLst>
          </p:nvPr>
        </p:nvGraphicFramePr>
        <p:xfrm>
          <a:off x="182880" y="1981200"/>
          <a:ext cx="8654142" cy="8229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609600" y="790688"/>
            <a:ext cx="989438" cy="400110"/>
          </a:xfrm>
          <a:prstGeom prst="rect">
            <a:avLst/>
          </a:prstGeom>
          <a:noFill/>
        </p:spPr>
        <p:txBody>
          <a:bodyPr wrap="none" rtlCol="0">
            <a:spAutoFit/>
          </a:bodyPr>
          <a:lstStyle/>
          <a:p>
            <a:r>
              <a:rPr lang="en-US" sz="2000" b="1" dirty="0" smtClean="0">
                <a:solidFill>
                  <a:prstClr val="black"/>
                </a:solidFill>
              </a:rPr>
              <a:t>Process</a:t>
            </a:r>
            <a:endParaRPr lang="en-US" sz="2000" b="1" dirty="0">
              <a:solidFill>
                <a:prstClr val="black"/>
              </a:solidFill>
            </a:endParaRPr>
          </a:p>
        </p:txBody>
      </p:sp>
      <p:sp>
        <p:nvSpPr>
          <p:cNvPr id="33" name="TextBox 32"/>
          <p:cNvSpPr txBox="1"/>
          <p:nvPr/>
        </p:nvSpPr>
        <p:spPr>
          <a:xfrm>
            <a:off x="4743943" y="805648"/>
            <a:ext cx="3252574" cy="400110"/>
          </a:xfrm>
          <a:prstGeom prst="rect">
            <a:avLst/>
          </a:prstGeom>
          <a:noFill/>
        </p:spPr>
        <p:txBody>
          <a:bodyPr wrap="square" rtlCol="0">
            <a:spAutoFit/>
          </a:bodyPr>
          <a:lstStyle/>
          <a:p>
            <a:pPr algn="ctr"/>
            <a:r>
              <a:rPr lang="en-US" sz="2000" b="1" dirty="0" smtClean="0">
                <a:solidFill>
                  <a:prstClr val="black"/>
                </a:solidFill>
              </a:rPr>
              <a:t>Key Outputs</a:t>
            </a:r>
            <a:endParaRPr lang="en-US" sz="2000" b="1" dirty="0">
              <a:solidFill>
                <a:prstClr val="black"/>
              </a:solidFill>
            </a:endParaRPr>
          </a:p>
        </p:txBody>
      </p:sp>
      <p:graphicFrame>
        <p:nvGraphicFramePr>
          <p:cNvPr id="44" name="Diagram 43"/>
          <p:cNvGraphicFramePr/>
          <p:nvPr>
            <p:extLst>
              <p:ext uri="{D42A27DB-BD31-4B8C-83A1-F6EECF244321}">
                <p14:modId xmlns:p14="http://schemas.microsoft.com/office/powerpoint/2010/main" val="4258299026"/>
              </p:ext>
            </p:extLst>
          </p:nvPr>
        </p:nvGraphicFramePr>
        <p:xfrm>
          <a:off x="182880" y="2801816"/>
          <a:ext cx="8654142" cy="8229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219106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graphicEl>
                                              <a:dgm id="{FE898AEB-D0CF-4F9F-AE69-D7C6D01BE8E9}"/>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graphicEl>
                                              <a:dgm id="{286F30A0-5D74-41AA-A502-014106C0E1D1}"/>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graphicEl>
                                              <a:dgm id="{A18CB558-A546-4D96-A142-FFD541E4769C}"/>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graphicEl>
                                              <a:dgm id="{FE898AEB-D0CF-4F9F-AE69-D7C6D01BE8E9}"/>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graphicEl>
                                              <a:dgm id="{286F30A0-5D74-41AA-A502-014106C0E1D1}"/>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graphicEl>
                                              <a:dgm id="{A18CB558-A546-4D96-A142-FFD541E4769C}"/>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4">
                                            <p:graphicEl>
                                              <a:dgm id="{FE898AEB-D0CF-4F9F-AE69-D7C6D01BE8E9}"/>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4">
                                            <p:graphicEl>
                                              <a:dgm id="{286F30A0-5D74-41AA-A502-014106C0E1D1}"/>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4">
                                            <p:graphicEl>
                                              <a:dgm id="{A18CB558-A546-4D96-A142-FFD541E4769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Graphic spid="31" grpId="0">
        <p:bldSub>
          <a:bldDgm bld="one"/>
        </p:bldSub>
      </p:bldGraphic>
      <p:bldP spid="8" grpId="0"/>
      <p:bldP spid="33" grpId="0"/>
      <p:bldGraphic spid="44"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 y="0"/>
            <a:ext cx="9089201" cy="600635"/>
          </a:xfrm>
        </p:spPr>
        <p:txBody>
          <a:bodyPr>
            <a:normAutofit/>
          </a:bodyPr>
          <a:lstStyle/>
          <a:p>
            <a:pPr algn="l"/>
            <a:r>
              <a:rPr lang="en-US" sz="3200" b="1" i="1" dirty="0" smtClean="0">
                <a:solidFill>
                  <a:srgbClr val="FF0000"/>
                </a:solidFill>
                <a:effectLst>
                  <a:outerShdw blurRad="38100" dist="38100" dir="2700000" algn="tl">
                    <a:srgbClr val="000000">
                      <a:alpha val="43137"/>
                    </a:srgbClr>
                  </a:outerShdw>
                </a:effectLst>
              </a:rPr>
              <a:t>Control Communications </a:t>
            </a:r>
            <a:r>
              <a:rPr lang="en-US" sz="2800" b="1" dirty="0" smtClean="0">
                <a:solidFill>
                  <a:srgbClr val="FF0000"/>
                </a:solidFill>
                <a:effectLst>
                  <a:outerShdw blurRad="38100" dist="38100" dir="2700000" algn="tl">
                    <a:srgbClr val="000000">
                      <a:alpha val="43137"/>
                    </a:srgbClr>
                  </a:outerShdw>
                </a:effectLst>
              </a:rPr>
              <a:t>Inputs &amp; Outputs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5</a:t>
            </a:fld>
            <a:endParaRPr lang="en-US" b="1" dirty="0">
              <a:solidFill>
                <a:prstClr val="black"/>
              </a:solidFill>
            </a:endParaRPr>
          </a:p>
        </p:txBody>
      </p:sp>
      <p:sp>
        <p:nvSpPr>
          <p:cNvPr id="6" name="Flowchart: Predefined Process 5"/>
          <p:cNvSpPr>
            <a:spLocks noChangeAspect="1"/>
          </p:cNvSpPr>
          <p:nvPr/>
        </p:nvSpPr>
        <p:spPr>
          <a:xfrm>
            <a:off x="3276600" y="3035619"/>
            <a:ext cx="2010075" cy="1346751"/>
          </a:xfrm>
          <a:prstGeom prst="flowChartPredefinedProcess">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prstClr val="black"/>
                </a:solidFill>
              </a:rPr>
              <a:t>Control </a:t>
            </a:r>
            <a:r>
              <a:rPr lang="en-US" sz="2400" b="1" smtClean="0">
                <a:solidFill>
                  <a:prstClr val="black"/>
                </a:solidFill>
              </a:rPr>
              <a:t>Commun-ications</a:t>
            </a:r>
            <a:endParaRPr lang="en-US" sz="2400" b="1" dirty="0">
              <a:solidFill>
                <a:prstClr val="black"/>
              </a:solidFill>
            </a:endParaRPr>
          </a:p>
        </p:txBody>
      </p:sp>
      <p:sp>
        <p:nvSpPr>
          <p:cNvPr id="14" name="TextBox 13"/>
          <p:cNvSpPr txBox="1"/>
          <p:nvPr/>
        </p:nvSpPr>
        <p:spPr>
          <a:xfrm>
            <a:off x="85289" y="2708026"/>
            <a:ext cx="2702338" cy="2308324"/>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a:t>
            </a:r>
          </a:p>
          <a:p>
            <a:pPr marL="339725" indent="-339725">
              <a:buSzPct val="90000"/>
              <a:buFont typeface="+mj-lt"/>
              <a:buAutoNum type="arabicPeriod"/>
            </a:pPr>
            <a:r>
              <a:rPr lang="en-US" sz="2400" b="1" dirty="0" smtClean="0">
                <a:solidFill>
                  <a:prstClr val="black"/>
                </a:solidFill>
              </a:rPr>
              <a:t>PDs (w/a)</a:t>
            </a:r>
          </a:p>
          <a:p>
            <a:pPr marL="339725" indent="-339725">
              <a:buSzPct val="90000"/>
              <a:buFont typeface="+mj-lt"/>
              <a:buAutoNum type="arabicPeriod"/>
            </a:pPr>
            <a:r>
              <a:rPr lang="en-US" sz="2400" b="1" dirty="0" smtClean="0">
                <a:solidFill>
                  <a:srgbClr val="0000CC"/>
                </a:solidFill>
              </a:rPr>
              <a:t>WPD</a:t>
            </a:r>
            <a:r>
              <a:rPr lang="en-US" sz="2400" dirty="0" smtClean="0">
                <a:solidFill>
                  <a:prstClr val="black"/>
                </a:solidFill>
              </a:rPr>
              <a:t>*</a:t>
            </a:r>
          </a:p>
          <a:p>
            <a:pPr marL="339725" indent="-339725">
              <a:buSzPct val="90000"/>
              <a:buFont typeface="+mj-lt"/>
              <a:buAutoNum type="arabicPeriod"/>
            </a:pPr>
            <a:r>
              <a:rPr lang="en-US" sz="2400" b="1" dirty="0" smtClean="0">
                <a:solidFill>
                  <a:prstClr val="black"/>
                </a:solidFill>
              </a:rPr>
              <a:t>OPA</a:t>
            </a:r>
          </a:p>
          <a:p>
            <a:pPr marL="339725" indent="-339725">
              <a:buSzPct val="90000"/>
              <a:buFont typeface="+mj-lt"/>
              <a:buAutoNum type="arabicPeriod"/>
            </a:pPr>
            <a:r>
              <a:rPr lang="en-US" sz="2400" b="1" dirty="0" smtClean="0">
                <a:solidFill>
                  <a:prstClr val="black"/>
                </a:solidFill>
              </a:rPr>
              <a:t>Any Specific Input</a:t>
            </a:r>
            <a:endParaRPr lang="en-US" sz="2400" b="1" dirty="0">
              <a:solidFill>
                <a:prstClr val="black"/>
              </a:solidFill>
            </a:endParaRPr>
          </a:p>
        </p:txBody>
      </p:sp>
      <p:sp>
        <p:nvSpPr>
          <p:cNvPr id="10" name="Right Arrow 9"/>
          <p:cNvSpPr/>
          <p:nvPr/>
        </p:nvSpPr>
        <p:spPr>
          <a:xfrm>
            <a:off x="5545015" y="3428998"/>
            <a:ext cx="320352"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5" name="TextBox 14"/>
          <p:cNvSpPr txBox="1"/>
          <p:nvPr/>
        </p:nvSpPr>
        <p:spPr>
          <a:xfrm>
            <a:off x="6061074" y="2685851"/>
            <a:ext cx="3094650" cy="2677656"/>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 Updates</a:t>
            </a:r>
          </a:p>
          <a:p>
            <a:pPr marL="339725" indent="-339725">
              <a:buSzPct val="90000"/>
              <a:buFont typeface="+mj-lt"/>
              <a:buAutoNum type="arabicPeriod"/>
            </a:pPr>
            <a:r>
              <a:rPr lang="en-US" sz="2400" b="1" dirty="0" smtClean="0">
                <a:solidFill>
                  <a:prstClr val="black"/>
                </a:solidFill>
              </a:rPr>
              <a:t>PD Updates</a:t>
            </a:r>
          </a:p>
          <a:p>
            <a:pPr marL="339725" indent="-339725">
              <a:buSzPct val="90000"/>
              <a:buFont typeface="+mj-lt"/>
              <a:buAutoNum type="arabicPeriod"/>
            </a:pPr>
            <a:r>
              <a:rPr lang="en-US" sz="2400" b="1" dirty="0" smtClean="0">
                <a:solidFill>
                  <a:srgbClr val="0000CC"/>
                </a:solidFill>
              </a:rPr>
              <a:t>WPI</a:t>
            </a:r>
            <a:r>
              <a:rPr lang="en-US" sz="2400" dirty="0" smtClean="0">
                <a:solidFill>
                  <a:prstClr val="black"/>
                </a:solidFill>
              </a:rPr>
              <a:t>**</a:t>
            </a:r>
            <a:endParaRPr lang="en-US" sz="2400" dirty="0">
              <a:solidFill>
                <a:prstClr val="black"/>
              </a:solidFill>
            </a:endParaRPr>
          </a:p>
          <a:p>
            <a:pPr marL="339725" indent="-339725">
              <a:buSzPct val="90000"/>
              <a:buFont typeface="+mj-lt"/>
              <a:buAutoNum type="arabicPeriod"/>
            </a:pPr>
            <a:r>
              <a:rPr lang="en-US" sz="2400" b="1" dirty="0" smtClean="0">
                <a:solidFill>
                  <a:prstClr val="black"/>
                </a:solidFill>
              </a:rPr>
              <a:t>OPA Updates</a:t>
            </a:r>
          </a:p>
          <a:p>
            <a:pPr marL="339725" indent="-339725">
              <a:buSzPct val="90000"/>
              <a:buFont typeface="+mj-lt"/>
              <a:buAutoNum type="arabicPeriod"/>
            </a:pPr>
            <a:r>
              <a:rPr lang="en-US" sz="2400" b="1" dirty="0" smtClean="0">
                <a:solidFill>
                  <a:prstClr val="black"/>
                </a:solidFill>
              </a:rPr>
              <a:t>Any Specific  </a:t>
            </a:r>
            <a:r>
              <a:rPr lang="en-US" sz="2400" b="1" dirty="0">
                <a:solidFill>
                  <a:prstClr val="black"/>
                </a:solidFill>
              </a:rPr>
              <a:t>Output</a:t>
            </a:r>
          </a:p>
          <a:p>
            <a:pPr algn="ctr">
              <a:buSzPct val="90000"/>
            </a:pPr>
            <a:r>
              <a:rPr lang="en-US" sz="2400" b="1" dirty="0" smtClean="0">
                <a:solidFill>
                  <a:prstClr val="black"/>
                </a:solidFill>
              </a:rPr>
              <a:t>+</a:t>
            </a:r>
          </a:p>
          <a:p>
            <a:pPr marL="339725" indent="-339725">
              <a:buSzPct val="90000"/>
              <a:buFont typeface="+mj-lt"/>
              <a:buAutoNum type="arabicPeriod" startAt="6"/>
            </a:pPr>
            <a:r>
              <a:rPr lang="en-US" sz="2400" b="1" dirty="0" smtClean="0">
                <a:solidFill>
                  <a:srgbClr val="0000CC"/>
                </a:solidFill>
              </a:rPr>
              <a:t>Change Request</a:t>
            </a:r>
            <a:endParaRPr lang="en-US" sz="2000" b="1" dirty="0" smtClean="0">
              <a:solidFill>
                <a:srgbClr val="009900"/>
              </a:solidFill>
            </a:endParaRPr>
          </a:p>
        </p:txBody>
      </p:sp>
      <p:cxnSp>
        <p:nvCxnSpPr>
          <p:cNvPr id="19" name="Straight Connector 18"/>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a:off x="2690269" y="3446569"/>
            <a:ext cx="357731"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6" name="TextBox 25"/>
          <p:cNvSpPr txBox="1"/>
          <p:nvPr/>
        </p:nvSpPr>
        <p:spPr>
          <a:xfrm>
            <a:off x="1708639" y="1688612"/>
            <a:ext cx="3461238" cy="400110"/>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Communications </a:t>
            </a:r>
            <a:r>
              <a:rPr lang="en-US" sz="2000" b="1" dirty="0" err="1" smtClean="0">
                <a:solidFill>
                  <a:srgbClr val="0000CC"/>
                </a:solidFill>
              </a:rPr>
              <a:t>Mgt</a:t>
            </a:r>
            <a:r>
              <a:rPr lang="en-US" sz="2000" b="1" dirty="0" smtClean="0">
                <a:solidFill>
                  <a:srgbClr val="0000CC"/>
                </a:solidFill>
              </a:rPr>
              <a:t> Plan</a:t>
            </a:r>
            <a:endParaRPr lang="en-US" sz="2000" b="1" dirty="0">
              <a:solidFill>
                <a:srgbClr val="0000CC"/>
              </a:solidFill>
            </a:endParaRPr>
          </a:p>
        </p:txBody>
      </p:sp>
      <p:sp>
        <p:nvSpPr>
          <p:cNvPr id="32" name="Freeform 31"/>
          <p:cNvSpPr>
            <a:spLocks noChangeAspect="1"/>
          </p:cNvSpPr>
          <p:nvPr/>
        </p:nvSpPr>
        <p:spPr>
          <a:xfrm>
            <a:off x="890954" y="1529861"/>
            <a:ext cx="836307" cy="126023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15"/>
          <p:cNvSpPr>
            <a:spLocks noChangeAspect="1"/>
          </p:cNvSpPr>
          <p:nvPr/>
        </p:nvSpPr>
        <p:spPr>
          <a:xfrm rot="5400000">
            <a:off x="1640668" y="3428438"/>
            <a:ext cx="1336432" cy="1103094"/>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2286000" y="4648198"/>
            <a:ext cx="3177634" cy="707886"/>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Issue Log (from </a:t>
            </a:r>
            <a:r>
              <a:rPr lang="en-US" sz="2000" b="1" i="1" dirty="0" smtClean="0">
                <a:solidFill>
                  <a:srgbClr val="0000CC"/>
                </a:solidFill>
              </a:rPr>
              <a:t>Manage Stakeholder Engagement)</a:t>
            </a:r>
            <a:endParaRPr lang="en-US" sz="2000" b="1" dirty="0">
              <a:solidFill>
                <a:srgbClr val="0000CC"/>
              </a:solidFill>
            </a:endParaRPr>
          </a:p>
        </p:txBody>
      </p:sp>
      <p:sp>
        <p:nvSpPr>
          <p:cNvPr id="23" name="TextBox 22"/>
          <p:cNvSpPr txBox="1"/>
          <p:nvPr/>
        </p:nvSpPr>
        <p:spPr>
          <a:xfrm>
            <a:off x="1987062" y="6113583"/>
            <a:ext cx="5181600" cy="646331"/>
          </a:xfrm>
          <a:prstGeom prst="rect">
            <a:avLst/>
          </a:prstGeom>
          <a:noFill/>
        </p:spPr>
        <p:txBody>
          <a:bodyPr wrap="square" rtlCol="0">
            <a:spAutoFit/>
          </a:bodyPr>
          <a:lstStyle/>
          <a:p>
            <a:pPr marL="398463" indent="-398463"/>
            <a:r>
              <a:rPr lang="en-US" dirty="0" smtClean="0">
                <a:solidFill>
                  <a:prstClr val="black"/>
                </a:solidFill>
              </a:rPr>
              <a:t>*:	from the </a:t>
            </a:r>
            <a:r>
              <a:rPr lang="en-US" i="1" dirty="0" smtClean="0">
                <a:solidFill>
                  <a:prstClr val="black"/>
                </a:solidFill>
              </a:rPr>
              <a:t>Direct &amp; Manage Project Work  </a:t>
            </a:r>
            <a:r>
              <a:rPr lang="en-US" dirty="0" smtClean="0">
                <a:solidFill>
                  <a:prstClr val="black"/>
                </a:solidFill>
              </a:rPr>
              <a:t>process</a:t>
            </a:r>
          </a:p>
          <a:p>
            <a:pPr marL="398463" indent="-398463"/>
            <a:r>
              <a:rPr lang="en-US" dirty="0" smtClean="0">
                <a:solidFill>
                  <a:prstClr val="black"/>
                </a:solidFill>
              </a:rPr>
              <a:t>**:	to the </a:t>
            </a:r>
            <a:r>
              <a:rPr lang="en-US" i="1" dirty="0" smtClean="0">
                <a:solidFill>
                  <a:prstClr val="black"/>
                </a:solidFill>
              </a:rPr>
              <a:t>Monitor &amp; Control </a:t>
            </a:r>
            <a:r>
              <a:rPr lang="en-US" dirty="0" smtClean="0">
                <a:solidFill>
                  <a:prstClr val="black"/>
                </a:solidFill>
              </a:rPr>
              <a:t>process</a:t>
            </a:r>
            <a:endParaRPr lang="en-US" dirty="0">
              <a:solidFill>
                <a:prstClr val="black"/>
              </a:solidFill>
            </a:endParaRPr>
          </a:p>
        </p:txBody>
      </p:sp>
      <p:sp>
        <p:nvSpPr>
          <p:cNvPr id="4" name="Footer Placeholder 3"/>
          <p:cNvSpPr>
            <a:spLocks noGrp="1"/>
          </p:cNvSpPr>
          <p:nvPr>
            <p:ph type="ftr" sz="quarter" idx="11"/>
          </p:nvPr>
        </p:nvSpPr>
        <p:spPr/>
        <p:txBody>
          <a:bodyPr/>
          <a:lstStyle/>
          <a:p>
            <a:r>
              <a:rPr lang="en-US" dirty="0" err="1" smtClean="0">
                <a:solidFill>
                  <a:prstClr val="black"/>
                </a:solidFill>
              </a:rPr>
              <a:t>MEhsanSaeed</a:t>
            </a:r>
            <a:endParaRPr lang="en-US" dirty="0">
              <a:solidFill>
                <a:prstClr val="black"/>
              </a:solidFill>
            </a:endParaRPr>
          </a:p>
        </p:txBody>
      </p:sp>
      <p:sp>
        <p:nvSpPr>
          <p:cNvPr id="25" name="Freeform 24"/>
          <p:cNvSpPr>
            <a:spLocks noChangeAspect="1"/>
          </p:cNvSpPr>
          <p:nvPr/>
        </p:nvSpPr>
        <p:spPr>
          <a:xfrm rot="15509337" flipV="1">
            <a:off x="7840497" y="2413347"/>
            <a:ext cx="941389" cy="775884"/>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TextBox 26"/>
          <p:cNvSpPr txBox="1"/>
          <p:nvPr/>
        </p:nvSpPr>
        <p:spPr>
          <a:xfrm>
            <a:off x="5944277" y="761127"/>
            <a:ext cx="3203279" cy="1631216"/>
          </a:xfrm>
          <a:prstGeom prst="rect">
            <a:avLst/>
          </a:prstGeom>
          <a:noFill/>
        </p:spPr>
        <p:txBody>
          <a:bodyPr wrap="square" rtlCol="0">
            <a:spAutoFit/>
          </a:bodyPr>
          <a:lstStyle/>
          <a:p>
            <a:pPr marL="176213" indent="-176213">
              <a:buSzPct val="80000"/>
              <a:buFont typeface="Arial" panose="020B0604020202020204" pitchFamily="34" charset="0"/>
              <a:buChar char="•"/>
            </a:pPr>
            <a:r>
              <a:rPr lang="en-US" sz="2000" b="1" dirty="0" smtClean="0">
                <a:solidFill>
                  <a:srgbClr val="00B050"/>
                </a:solidFill>
              </a:rPr>
              <a:t>Forecasts</a:t>
            </a:r>
          </a:p>
          <a:p>
            <a:pPr marL="176213" indent="-176213">
              <a:buSzPct val="80000"/>
              <a:buFont typeface="Arial" panose="020B0604020202020204" pitchFamily="34" charset="0"/>
              <a:buChar char="•"/>
            </a:pPr>
            <a:r>
              <a:rPr lang="en-US" sz="2000" b="1" dirty="0" smtClean="0">
                <a:solidFill>
                  <a:srgbClr val="00B050"/>
                </a:solidFill>
              </a:rPr>
              <a:t>Issue Log</a:t>
            </a:r>
          </a:p>
          <a:p>
            <a:pPr marL="176213" indent="-176213">
              <a:buSzPct val="80000"/>
              <a:buFont typeface="Arial" panose="020B0604020202020204" pitchFamily="34" charset="0"/>
              <a:buChar char="•"/>
            </a:pPr>
            <a:r>
              <a:rPr lang="en-US" sz="2000" b="1" dirty="0" smtClean="0">
                <a:solidFill>
                  <a:srgbClr val="00B050"/>
                </a:solidFill>
              </a:rPr>
              <a:t>Performance Reports</a:t>
            </a:r>
          </a:p>
          <a:p>
            <a:pPr marL="176213" indent="-176213">
              <a:buSzPct val="80000"/>
              <a:buFont typeface="Arial" panose="020B0604020202020204" pitchFamily="34" charset="0"/>
              <a:buChar char="•"/>
            </a:pPr>
            <a:r>
              <a:rPr lang="en-US" sz="2000" b="1" dirty="0" smtClean="0">
                <a:solidFill>
                  <a:srgbClr val="00B050"/>
                </a:solidFill>
              </a:rPr>
              <a:t>Update anything previously communicated</a:t>
            </a:r>
            <a:endParaRPr lang="en-US" sz="2000" b="1" dirty="0">
              <a:solidFill>
                <a:srgbClr val="0000CC"/>
              </a:solidFill>
            </a:endParaRPr>
          </a:p>
        </p:txBody>
      </p:sp>
      <p:sp>
        <p:nvSpPr>
          <p:cNvPr id="21" name="TextBox 20"/>
          <p:cNvSpPr txBox="1"/>
          <p:nvPr/>
        </p:nvSpPr>
        <p:spPr>
          <a:xfrm>
            <a:off x="7836872" y="4062044"/>
            <a:ext cx="662361" cy="646331"/>
          </a:xfrm>
          <a:prstGeom prst="rect">
            <a:avLst/>
          </a:prstGeom>
          <a:noFill/>
        </p:spPr>
        <p:txBody>
          <a:bodyPr wrap="none" rtlCol="0">
            <a:spAutoFit/>
          </a:bodyPr>
          <a:lstStyle/>
          <a:p>
            <a:r>
              <a:rPr lang="en-US" sz="3600" b="1" dirty="0" smtClean="0">
                <a:solidFill>
                  <a:srgbClr val="FF0000"/>
                </a:solidFill>
                <a:latin typeface="Verdana Ref" panose="020B0604030504040204" pitchFamily="34" charset="0"/>
              </a:rPr>
              <a:t>X</a:t>
            </a:r>
            <a:r>
              <a:rPr lang="en-US" sz="3600" dirty="0" smtClean="0">
                <a:solidFill>
                  <a:srgbClr val="FF0000"/>
                </a:solidFill>
                <a:latin typeface="Verdana Ref" panose="020B0604030504040204" pitchFamily="34" charset="0"/>
              </a:rPr>
              <a:t> </a:t>
            </a:r>
            <a:endParaRPr lang="en-US" sz="3600" dirty="0">
              <a:solidFill>
                <a:srgbClr val="FF0000"/>
              </a:solidFill>
              <a:latin typeface="Verdana Ref" panose="020B0604030504040204" pitchFamily="34" charset="0"/>
            </a:endParaRPr>
          </a:p>
        </p:txBody>
      </p:sp>
      <p:sp>
        <p:nvSpPr>
          <p:cNvPr id="31" name="TextBox 30"/>
          <p:cNvSpPr txBox="1"/>
          <p:nvPr/>
        </p:nvSpPr>
        <p:spPr>
          <a:xfrm>
            <a:off x="6444813" y="5322277"/>
            <a:ext cx="2757803" cy="400110"/>
          </a:xfrm>
          <a:prstGeom prst="rect">
            <a:avLst/>
          </a:prstGeom>
          <a:noFill/>
        </p:spPr>
        <p:txBody>
          <a:bodyPr wrap="square" rtlCol="0">
            <a:spAutoFit/>
          </a:bodyPr>
          <a:lstStyle/>
          <a:p>
            <a:pPr marL="117475" indent="-117475">
              <a:buSzPct val="80000"/>
              <a:buFont typeface="Arial" panose="020B0604020202020204" pitchFamily="34" charset="0"/>
              <a:buChar char="•"/>
            </a:pPr>
            <a:r>
              <a:rPr lang="en-US" sz="2000" b="1" dirty="0" smtClean="0">
                <a:solidFill>
                  <a:srgbClr val="00B050"/>
                </a:solidFill>
              </a:rPr>
              <a:t>Changes to </a:t>
            </a:r>
            <a:r>
              <a:rPr lang="en-US" sz="2000" b="1" dirty="0" err="1" smtClean="0">
                <a:solidFill>
                  <a:srgbClr val="00B050"/>
                </a:solidFill>
              </a:rPr>
              <a:t>Comm</a:t>
            </a:r>
            <a:r>
              <a:rPr lang="en-US" sz="2000" b="1" dirty="0" smtClean="0">
                <a:solidFill>
                  <a:srgbClr val="00B050"/>
                </a:solidFill>
              </a:rPr>
              <a:t> Plan</a:t>
            </a:r>
            <a:endParaRPr lang="en-US" sz="2000" b="1" dirty="0">
              <a:solidFill>
                <a:srgbClr val="0000CC"/>
              </a:solidFill>
            </a:endParaRPr>
          </a:p>
        </p:txBody>
      </p:sp>
      <p:sp>
        <p:nvSpPr>
          <p:cNvPr id="33" name="Freeform 32"/>
          <p:cNvSpPr>
            <a:spLocks noChangeAspect="1"/>
          </p:cNvSpPr>
          <p:nvPr/>
        </p:nvSpPr>
        <p:spPr>
          <a:xfrm rot="7573680">
            <a:off x="8417538" y="5186356"/>
            <a:ext cx="277797" cy="228958"/>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Freeform 33"/>
          <p:cNvSpPr>
            <a:spLocks noChangeAspect="1"/>
          </p:cNvSpPr>
          <p:nvPr/>
        </p:nvSpPr>
        <p:spPr>
          <a:xfrm rot="5400000">
            <a:off x="1222030" y="4815151"/>
            <a:ext cx="680140" cy="685800"/>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TextBox 34"/>
          <p:cNvSpPr txBox="1"/>
          <p:nvPr/>
        </p:nvSpPr>
        <p:spPr>
          <a:xfrm>
            <a:off x="433757" y="5562598"/>
            <a:ext cx="6485369" cy="400110"/>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Project Communications (from </a:t>
            </a:r>
            <a:r>
              <a:rPr lang="en-US" sz="2000" b="1" i="1" dirty="0" smtClean="0">
                <a:solidFill>
                  <a:srgbClr val="0000CC"/>
                </a:solidFill>
              </a:rPr>
              <a:t>Manage Communications)</a:t>
            </a:r>
            <a:r>
              <a:rPr lang="en-US" sz="2000" b="1" dirty="0" smtClean="0">
                <a:solidFill>
                  <a:srgbClr val="0000CC"/>
                </a:solidFill>
              </a:rPr>
              <a:t> </a:t>
            </a:r>
            <a:endParaRPr lang="en-US" sz="2000" b="1" dirty="0">
              <a:solidFill>
                <a:srgbClr val="0000CC"/>
              </a:solidFill>
            </a:endParaRPr>
          </a:p>
        </p:txBody>
      </p:sp>
    </p:spTree>
    <p:extLst>
      <p:ext uri="{BB962C8B-B14F-4D97-AF65-F5344CB8AC3E}">
        <p14:creationId xmlns:p14="http://schemas.microsoft.com/office/powerpoint/2010/main" val="37101265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up)">
                                      <p:cBhvr>
                                        <p:cTn id="41" dur="500"/>
                                        <p:tgtEl>
                                          <p:spTgt spid="34"/>
                                        </p:tgtEl>
                                      </p:cBhvr>
                                    </p:animEffect>
                                  </p:childTnLst>
                                </p:cTn>
                              </p:par>
                            </p:childTnLst>
                          </p:cTn>
                        </p:par>
                        <p:par>
                          <p:cTn id="42" fill="hold">
                            <p:stCondLst>
                              <p:cond delay="500"/>
                            </p:stCondLst>
                            <p:childTnLst>
                              <p:par>
                                <p:cTn id="43" presetID="1"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childTnLst>
                          </p:cTn>
                        </p:par>
                        <p:par>
                          <p:cTn id="50" fill="hold">
                            <p:stCondLst>
                              <p:cond delay="500"/>
                            </p:stCondLst>
                            <p:childTnLst>
                              <p:par>
                                <p:cTn id="51" presetID="1"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up)">
                                      <p:cBhvr>
                                        <p:cTn id="61" dur="500"/>
                                        <p:tgtEl>
                                          <p:spTgt spid="33"/>
                                        </p:tgtEl>
                                      </p:cBhvr>
                                    </p:animEffect>
                                  </p:childTnLst>
                                </p:cTn>
                              </p:par>
                            </p:childTnLst>
                          </p:cTn>
                        </p:par>
                        <p:par>
                          <p:cTn id="62" fill="hold">
                            <p:stCondLst>
                              <p:cond delay="500"/>
                            </p:stCondLst>
                            <p:childTnLst>
                              <p:par>
                                <p:cTn id="63" presetID="1"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26" grpId="0"/>
      <p:bldP spid="32" grpId="0" animBg="1"/>
      <p:bldP spid="16" grpId="0" animBg="1"/>
      <p:bldP spid="17" grpId="0"/>
      <p:bldP spid="23" grpId="0"/>
      <p:bldP spid="25" grpId="0" animBg="1"/>
      <p:bldP spid="27" grpId="0"/>
      <p:bldP spid="21" grpId="0"/>
      <p:bldP spid="31" grpId="0"/>
      <p:bldP spid="33" grpId="0" animBg="1"/>
      <p:bldP spid="34" grpId="0" animBg="1"/>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Communications Inputs … 1/2</a:t>
            </a:r>
            <a:endParaRPr lang="en-US" sz="3200" b="1" dirty="0">
              <a:solidFill>
                <a:srgbClr val="FF0000"/>
              </a:solidFill>
              <a:effectLst>
                <a:outerShdw blurRad="38100" dist="38100" dir="2700000" algn="tl">
                  <a:srgbClr val="000000">
                    <a:alpha val="43137"/>
                  </a:srgbClr>
                </a:outerShdw>
              </a:effectLst>
            </a:endParaRPr>
          </a:p>
        </p:txBody>
      </p:sp>
      <p:graphicFrame>
        <p:nvGraphicFramePr>
          <p:cNvPr id="19" name="Table 18"/>
          <p:cNvGraphicFramePr>
            <a:graphicFrameLocks noGrp="1"/>
          </p:cNvGraphicFramePr>
          <p:nvPr>
            <p:extLst>
              <p:ext uri="{D42A27DB-BD31-4B8C-83A1-F6EECF244321}">
                <p14:modId xmlns:p14="http://schemas.microsoft.com/office/powerpoint/2010/main" val="792499081"/>
              </p:ext>
            </p:extLst>
          </p:nvPr>
        </p:nvGraphicFramePr>
        <p:xfrm>
          <a:off x="146539" y="521678"/>
          <a:ext cx="8882743" cy="6360706"/>
        </p:xfrm>
        <a:graphic>
          <a:graphicData uri="http://schemas.openxmlformats.org/drawingml/2006/table">
            <a:tbl>
              <a:tblPr firstRow="1" bandRow="1">
                <a:tableStyleId>{5940675A-B579-460E-94D1-54222C63F5DA}</a:tableStyleId>
              </a:tblPr>
              <a:tblGrid>
                <a:gridCol w="2025889"/>
                <a:gridCol w="3506346"/>
                <a:gridCol w="3350508"/>
              </a:tblGrid>
              <a:tr h="316522">
                <a:tc>
                  <a:txBody>
                    <a:bodyPr/>
                    <a:lstStyle/>
                    <a:p>
                      <a:r>
                        <a:rPr lang="en-US" sz="2000" b="1" dirty="0" smtClean="0"/>
                        <a:t>Input</a:t>
                      </a:r>
                      <a:endParaRPr lang="en-US" sz="2000" b="1" dirty="0"/>
                    </a:p>
                  </a:txBody>
                  <a:tcPr marT="0" marB="0" anchor="b">
                    <a:solidFill>
                      <a:schemeClr val="bg1">
                        <a:lumMod val="85000"/>
                      </a:schemeClr>
                    </a:solidFill>
                  </a:tcPr>
                </a:tc>
                <a:tc gridSpan="2">
                  <a:txBody>
                    <a:bodyPr/>
                    <a:lstStyle/>
                    <a:p>
                      <a:r>
                        <a:rPr lang="en-US" sz="2000" b="1" dirty="0" smtClean="0"/>
                        <a:t>Details</a:t>
                      </a:r>
                      <a:endParaRPr lang="en-US" sz="2000" b="1" dirty="0"/>
                    </a:p>
                  </a:txBody>
                  <a:tcPr marT="0" marB="0" anchor="b">
                    <a:solidFill>
                      <a:schemeClr val="bg1">
                        <a:lumMod val="85000"/>
                      </a:schemeClr>
                    </a:solidFill>
                  </a:tcPr>
                </a:tc>
                <a:tc hMerge="1">
                  <a:txBody>
                    <a:bodyPr/>
                    <a:lstStyle/>
                    <a:p>
                      <a:endParaRPr lang="en-US"/>
                    </a:p>
                  </a:txBody>
                  <a:tcPr/>
                </a:tc>
              </a:tr>
              <a:tr h="2590800">
                <a:tc>
                  <a:txBody>
                    <a:bodyPr/>
                    <a:lstStyle/>
                    <a:p>
                      <a:r>
                        <a:rPr lang="en-US" sz="2000" b="0" dirty="0" smtClean="0"/>
                        <a:t>Project</a:t>
                      </a:r>
                      <a:r>
                        <a:rPr lang="en-US" sz="2000" b="0" baseline="0" dirty="0" smtClean="0"/>
                        <a:t> </a:t>
                      </a:r>
                      <a:r>
                        <a:rPr lang="en-US" sz="2000" b="0" baseline="0" dirty="0" err="1" smtClean="0"/>
                        <a:t>Comm</a:t>
                      </a:r>
                      <a:r>
                        <a:rPr lang="en-US" sz="2000" b="0" baseline="0" dirty="0" smtClean="0"/>
                        <a:t> Management Plan</a:t>
                      </a:r>
                      <a:endParaRPr lang="en-US" sz="2000" b="0" dirty="0"/>
                    </a:p>
                  </a:txBody>
                  <a:tcPr marT="91440" marB="91440"/>
                </a:tc>
                <a:tc gridSpan="2">
                  <a:txBody>
                    <a:bodyPr/>
                    <a:lstStyle/>
                    <a:p>
                      <a:pPr marL="0" indent="0">
                        <a:buFont typeface="Arial" panose="020B0604020202020204" pitchFamily="34" charset="0"/>
                        <a:buNone/>
                      </a:pPr>
                      <a:r>
                        <a:rPr lang="en-US" sz="2000" b="0" i="0" u="none" strike="noStrike" kern="1200" baseline="0" dirty="0" smtClean="0">
                          <a:solidFill>
                            <a:schemeClr val="tx1"/>
                          </a:solidFill>
                          <a:latin typeface="+mn-lt"/>
                          <a:ea typeface="+mn-ea"/>
                          <a:cs typeface="+mn-cs"/>
                        </a:rPr>
                        <a:t>How the Project Communications will be monitored and controlled, with particular reference to:</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Stakeholder communication requirements;</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Reason for the distribution of the information;</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Timeframe &amp; frequency for the distribution of required info;</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Individual or group responsible for communication of the information; and</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Individual or group receiving the information.</a:t>
                      </a:r>
                      <a:endParaRPr lang="en-US" sz="2000" b="0" i="0" u="none" strike="noStrike" kern="1200" baseline="0" dirty="0">
                        <a:solidFill>
                          <a:schemeClr val="tx1"/>
                        </a:solidFill>
                        <a:latin typeface="+mn-lt"/>
                        <a:ea typeface="+mn-ea"/>
                        <a:cs typeface="+mn-cs"/>
                      </a:endParaRPr>
                    </a:p>
                  </a:txBody>
                  <a:tcPr marT="91440" marB="91440"/>
                </a:tc>
                <a:tc hMerge="1">
                  <a:txBody>
                    <a:bodyPr/>
                    <a:lstStyle/>
                    <a:p>
                      <a:endParaRPr lang="en-US"/>
                    </a:p>
                  </a:txBody>
                  <a:tcPr/>
                </a:tc>
              </a:tr>
              <a:tr h="0">
                <a:tc rowSpan="3">
                  <a:txBody>
                    <a:bodyPr/>
                    <a:lstStyle/>
                    <a:p>
                      <a:r>
                        <a:rPr lang="en-US" sz="2000" b="0" kern="1200" dirty="0" smtClean="0">
                          <a:solidFill>
                            <a:srgbClr val="0000FF"/>
                          </a:solidFill>
                          <a:latin typeface="+mn-lt"/>
                          <a:ea typeface="+mn-ea"/>
                          <a:cs typeface="+mn-cs"/>
                        </a:rPr>
                        <a:t>Project Communications</a:t>
                      </a:r>
                      <a:endParaRPr lang="en-US" sz="2000" b="0" kern="1200" dirty="0">
                        <a:solidFill>
                          <a:srgbClr val="0000FF"/>
                        </a:solidFill>
                        <a:latin typeface="+mn-lt"/>
                        <a:ea typeface="+mn-ea"/>
                        <a:cs typeface="+mn-cs"/>
                      </a:endParaRPr>
                    </a:p>
                  </a:txBody>
                  <a:tcPr marT="91440" marB="91440"/>
                </a:tc>
                <a:tc gridSpan="2">
                  <a:txBody>
                    <a:bodyPr/>
                    <a:lstStyle/>
                    <a:p>
                      <a:pPr marL="176213" indent="-176213">
                        <a:spcBef>
                          <a:spcPts val="0"/>
                        </a:spcBef>
                        <a:buFont typeface="Arial" panose="020B0604020202020204" pitchFamily="34" charset="0"/>
                        <a:buChar char="•"/>
                      </a:pPr>
                      <a:r>
                        <a:rPr lang="en-US" sz="2000" b="0" kern="1200" dirty="0" smtClean="0">
                          <a:solidFill>
                            <a:schemeClr val="tx1"/>
                          </a:solidFill>
                          <a:latin typeface="+mn-lt"/>
                          <a:ea typeface="+mn-ea"/>
                          <a:cs typeface="+mn-cs"/>
                        </a:rPr>
                        <a:t>Activities that are required for information to be created,</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distributed, received, acknowledged, and understood i.e. what, where, how and when of communication</a:t>
                      </a:r>
                    </a:p>
                    <a:p>
                      <a:pPr marL="176213" indent="-176213">
                        <a:spcBef>
                          <a:spcPts val="600"/>
                        </a:spcBef>
                        <a:buFont typeface="Arial" panose="020B0604020202020204" pitchFamily="34" charset="0"/>
                        <a:buChar char="•"/>
                      </a:pPr>
                      <a:r>
                        <a:rPr lang="en-US" sz="2000" b="0" kern="1200" dirty="0" smtClean="0">
                          <a:solidFill>
                            <a:schemeClr val="tx1"/>
                          </a:solidFill>
                          <a:latin typeface="+mn-lt"/>
                          <a:ea typeface="+mn-ea"/>
                          <a:cs typeface="+mn-cs"/>
                        </a:rPr>
                        <a:t>Project Communications come from multiple sources and may vary significantly in their format, level of detail, degree of formality and confidentiality. Examples:</a:t>
                      </a:r>
                      <a:endParaRPr lang="en-US" sz="2000" b="0" kern="1200" dirty="0">
                        <a:solidFill>
                          <a:schemeClr val="tx1"/>
                        </a:solidFill>
                        <a:latin typeface="+mn-lt"/>
                        <a:ea typeface="+mn-ea"/>
                        <a:cs typeface="+mn-cs"/>
                      </a:endParaRPr>
                    </a:p>
                  </a:txBody>
                  <a:tcPr marT="0" marB="0">
                    <a:lnB w="12700" cap="flat" cmpd="sng" algn="ctr">
                      <a:noFill/>
                      <a:prstDash val="solid"/>
                      <a:round/>
                      <a:headEnd type="none" w="med" len="med"/>
                      <a:tailEnd type="none" w="med" len="med"/>
                    </a:lnB>
                  </a:tcPr>
                </a:tc>
                <a:tc hMerge="1">
                  <a:txBody>
                    <a:bodyPr/>
                    <a:lstStyle/>
                    <a:p>
                      <a:endParaRPr lang="en-US" dirty="0"/>
                    </a:p>
                  </a:txBody>
                  <a:tcPr marT="91440" marB="91440"/>
                </a:tc>
              </a:tr>
              <a:tr h="0">
                <a:tc vMerge="1">
                  <a:txBody>
                    <a:bodyPr/>
                    <a:lstStyle/>
                    <a:p>
                      <a:endParaRPr lang="en-US"/>
                    </a:p>
                  </a:txBody>
                  <a:tcPr/>
                </a:tc>
                <a:tc>
                  <a:txBody>
                    <a:bodyPr/>
                    <a:lstStyle/>
                    <a:p>
                      <a:pPr marL="176213" indent="0">
                        <a:lnSpc>
                          <a:spcPts val="2100"/>
                        </a:lnSpc>
                        <a:spcBef>
                          <a:spcPts val="0"/>
                        </a:spcBef>
                        <a:spcAft>
                          <a:spcPts val="0"/>
                        </a:spcAft>
                        <a:buFont typeface="Arial" panose="020B0604020202020204" pitchFamily="34" charset="0"/>
                        <a:buNone/>
                      </a:pPr>
                      <a:r>
                        <a:rPr lang="en-US" sz="2000" b="0" kern="1200" dirty="0" smtClean="0">
                          <a:solidFill>
                            <a:schemeClr val="tx1"/>
                          </a:solidFill>
                          <a:latin typeface="+mn-lt"/>
                          <a:ea typeface="+mn-ea"/>
                          <a:cs typeface="+mn-cs"/>
                        </a:rPr>
                        <a:t>- Performance Reports</a:t>
                      </a:r>
                    </a:p>
                    <a:p>
                      <a:pPr marL="176213" indent="0">
                        <a:lnSpc>
                          <a:spcPts val="2100"/>
                        </a:lnSpc>
                        <a:spcBef>
                          <a:spcPts val="0"/>
                        </a:spcBef>
                        <a:spcAft>
                          <a:spcPts val="0"/>
                        </a:spcAft>
                        <a:buFont typeface="Arial" panose="020B0604020202020204" pitchFamily="34" charset="0"/>
                        <a:buNone/>
                      </a:pPr>
                      <a:r>
                        <a:rPr lang="en-US" sz="2000" b="0" kern="1200" dirty="0" smtClean="0">
                          <a:solidFill>
                            <a:schemeClr val="tx1"/>
                          </a:solidFill>
                          <a:latin typeface="+mn-lt"/>
                          <a:ea typeface="+mn-ea"/>
                          <a:cs typeface="+mn-cs"/>
                        </a:rPr>
                        <a:t>- Deliverables Status</a:t>
                      </a:r>
                    </a:p>
                  </a:txBody>
                  <a:tcPr marT="54864" marB="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indent="0" algn="l" defTabSz="914400" rtl="0" eaLnBrk="1" latinLnBrk="0" hangingPunct="1">
                        <a:lnSpc>
                          <a:spcPts val="2100"/>
                        </a:lnSpc>
                        <a:spcAft>
                          <a:spcPts val="0"/>
                        </a:spcAft>
                        <a:buFont typeface="Arial" panose="020B0604020202020204" pitchFamily="34" charset="0"/>
                        <a:buNone/>
                      </a:pPr>
                      <a:r>
                        <a:rPr lang="en-US" sz="2000" b="0" kern="1200" dirty="0" smtClean="0">
                          <a:solidFill>
                            <a:schemeClr val="tx1"/>
                          </a:solidFill>
                          <a:latin typeface="+mn-lt"/>
                          <a:ea typeface="+mn-ea"/>
                          <a:cs typeface="+mn-cs"/>
                        </a:rPr>
                        <a:t>- Schedule Progress</a:t>
                      </a:r>
                    </a:p>
                    <a:p>
                      <a:pPr marL="0" indent="0" algn="l" defTabSz="914400" rtl="0" eaLnBrk="1" latinLnBrk="0" hangingPunct="1">
                        <a:lnSpc>
                          <a:spcPts val="2100"/>
                        </a:lnSpc>
                        <a:spcAft>
                          <a:spcPts val="0"/>
                        </a:spcAft>
                        <a:buFont typeface="Arial" panose="020B0604020202020204" pitchFamily="34" charset="0"/>
                        <a:buNone/>
                      </a:pPr>
                      <a:r>
                        <a:rPr lang="en-US" sz="2000" b="0" kern="1200" dirty="0" smtClean="0">
                          <a:solidFill>
                            <a:schemeClr val="tx1"/>
                          </a:solidFill>
                          <a:latin typeface="+mn-lt"/>
                          <a:ea typeface="+mn-ea"/>
                          <a:cs typeface="+mn-cs"/>
                        </a:rPr>
                        <a:t>- Cost incurred</a:t>
                      </a:r>
                    </a:p>
                  </a:txBody>
                  <a:tcPr marT="54864" marB="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0">
                <a:tc vMerge="1">
                  <a:txBody>
                    <a:bodyPr/>
                    <a:lstStyle/>
                    <a:p>
                      <a:endParaRPr lang="en-US" sz="2000" b="0" kern="1200" dirty="0">
                        <a:solidFill>
                          <a:schemeClr val="tx1"/>
                        </a:solidFill>
                        <a:latin typeface="+mn-lt"/>
                        <a:ea typeface="+mn-ea"/>
                        <a:cs typeface="+mn-cs"/>
                      </a:endParaRPr>
                    </a:p>
                  </a:txBody>
                  <a:tcPr marT="91440" marB="91440"/>
                </a:tc>
                <a:tc gridSpan="2">
                  <a:txBody>
                    <a:bodyPr/>
                    <a:lstStyle/>
                    <a:p>
                      <a:pPr marL="173038" marR="0" indent="-173038"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2000" b="0" kern="1200" dirty="0" smtClean="0">
                          <a:solidFill>
                            <a:schemeClr val="tx1"/>
                          </a:solidFill>
                          <a:latin typeface="+mn-lt"/>
                          <a:ea typeface="+mn-ea"/>
                          <a:cs typeface="+mn-cs"/>
                        </a:rPr>
                        <a:t>Project communications influenced by a message’s:</a:t>
                      </a:r>
                    </a:p>
                    <a:p>
                      <a:pPr marL="398463" marR="0" indent="-222250" algn="l" defTabSz="914400" rtl="0" eaLnBrk="1" fontAlgn="auto" latinLnBrk="0" hangingPunct="1">
                        <a:lnSpc>
                          <a:spcPts val="2100"/>
                        </a:lnSpc>
                        <a:spcBef>
                          <a:spcPts val="0"/>
                        </a:spcBef>
                        <a:spcAft>
                          <a:spcPts val="0"/>
                        </a:spcAft>
                        <a:buClrTx/>
                        <a:buSzTx/>
                        <a:buFont typeface="Arial" panose="020B0604020202020204" pitchFamily="34" charset="0"/>
                        <a:buNone/>
                        <a:tabLst>
                          <a:tab pos="3481388" algn="l"/>
                        </a:tabLst>
                        <a:defRPr/>
                      </a:pPr>
                      <a:r>
                        <a:rPr lang="en-US" sz="2000" b="0" kern="1200" dirty="0" smtClean="0">
                          <a:solidFill>
                            <a:schemeClr val="tx1"/>
                          </a:solidFill>
                          <a:latin typeface="+mn-lt"/>
                          <a:ea typeface="+mn-ea"/>
                          <a:cs typeface="+mn-cs"/>
                        </a:rPr>
                        <a:t> -	urgency	-</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impact</a:t>
                      </a:r>
                    </a:p>
                    <a:p>
                      <a:pPr marL="398463" marR="0" indent="-222250" algn="l" defTabSz="914400" rtl="0" eaLnBrk="1" fontAlgn="auto" latinLnBrk="0" hangingPunct="1">
                        <a:lnSpc>
                          <a:spcPts val="2100"/>
                        </a:lnSpc>
                        <a:spcBef>
                          <a:spcPts val="0"/>
                        </a:spcBef>
                        <a:spcAft>
                          <a:spcPts val="0"/>
                        </a:spcAft>
                        <a:buClrTx/>
                        <a:buSzTx/>
                        <a:buFont typeface="Arial" panose="020B0604020202020204" pitchFamily="34" charset="0"/>
                        <a:buNone/>
                        <a:tabLst>
                          <a:tab pos="3481388" algn="l"/>
                        </a:tabLst>
                        <a:defRPr/>
                      </a:pPr>
                      <a:r>
                        <a:rPr lang="en-US" sz="2000" b="0" kern="1200" baseline="0" dirty="0" smtClean="0">
                          <a:solidFill>
                            <a:schemeClr val="tx1"/>
                          </a:solidFill>
                          <a:latin typeface="+mn-lt"/>
                          <a:ea typeface="+mn-ea"/>
                          <a:cs typeface="+mn-cs"/>
                        </a:rPr>
                        <a:t> - </a:t>
                      </a:r>
                      <a:r>
                        <a:rPr lang="en-US" sz="2000" b="0" kern="1200" dirty="0" smtClean="0">
                          <a:solidFill>
                            <a:schemeClr val="tx1"/>
                          </a:solidFill>
                          <a:latin typeface="+mn-lt"/>
                          <a:ea typeface="+mn-ea"/>
                          <a:cs typeface="+mn-cs"/>
                        </a:rPr>
                        <a:t>method of delivery  	- level of confidentiality</a:t>
                      </a:r>
                    </a:p>
                  </a:txBody>
                  <a:tcPr marT="91440" marB="0">
                    <a:lnT w="12700" cap="flat" cmpd="sng" algn="ctr">
                      <a:noFill/>
                      <a:prstDash val="solid"/>
                      <a:round/>
                      <a:headEnd type="none" w="med" len="med"/>
                      <a:tailEnd type="none" w="med" len="med"/>
                    </a:lnT>
                  </a:tcPr>
                </a:tc>
                <a:tc hMerge="1">
                  <a:txBody>
                    <a:bodyPr/>
                    <a:lstStyle/>
                    <a:p>
                      <a:pPr marL="173038" indent="-173038" algn="l" defTabSz="914400" rtl="0" eaLnBrk="1" latinLnBrk="0" hangingPunct="1">
                        <a:buFont typeface="Arial" panose="020B0604020202020204" pitchFamily="34" charset="0"/>
                        <a:buChar char="•"/>
                      </a:pPr>
                      <a:endParaRPr lang="en-US" sz="2000" b="0" kern="1200" dirty="0" smtClean="0">
                        <a:solidFill>
                          <a:schemeClr val="tx1"/>
                        </a:solidFill>
                        <a:latin typeface="+mn-lt"/>
                        <a:ea typeface="+mn-ea"/>
                        <a:cs typeface="+mn-cs"/>
                      </a:endParaRPr>
                    </a:p>
                  </a:txBody>
                  <a:tcPr marT="91440" marB="91440">
                    <a:lnL w="12700" cap="flat" cmpd="sng" algn="ctr">
                      <a:noFill/>
                      <a:prstDash val="solid"/>
                      <a:round/>
                      <a:headEnd type="none" w="med" len="med"/>
                      <a:tailEnd type="none" w="med" len="med"/>
                    </a:lnL>
                  </a:tcPr>
                </a:tc>
              </a:tr>
            </a:tbl>
          </a:graphicData>
        </a:graphic>
      </p:graphicFrame>
      <p:sp>
        <p:nvSpPr>
          <p:cNvPr id="5" name="Slide Number Placeholder 2"/>
          <p:cNvSpPr>
            <a:spLocks noGrp="1"/>
          </p:cNvSpPr>
          <p:nvPr>
            <p:ph type="sldNum" sz="quarter" idx="12"/>
          </p:nvPr>
        </p:nvSpPr>
        <p:spPr>
          <a:xfrm>
            <a:off x="6977742" y="0"/>
            <a:ext cx="2133600" cy="365125"/>
          </a:xfrm>
        </p:spPr>
        <p:txBody>
          <a:bodyPr/>
          <a:lstStyle/>
          <a:p>
            <a:fld id="{B6F15528-21DE-4FAA-801E-634DDDAF4B2B}" type="slidenum">
              <a:rPr lang="en-US" b="1" smtClean="0">
                <a:solidFill>
                  <a:prstClr val="black"/>
                </a:solidFill>
              </a:rPr>
              <a:pPr/>
              <a:t>6</a:t>
            </a:fld>
            <a:endParaRPr lang="en-US" b="1" dirty="0">
              <a:solidFill>
                <a:prstClr val="black"/>
              </a:solidFill>
            </a:endParaRPr>
          </a:p>
        </p:txBody>
      </p:sp>
      <p:sp>
        <p:nvSpPr>
          <p:cNvPr id="6" name="Footer Placeholder 3"/>
          <p:cNvSpPr>
            <a:spLocks noGrp="1"/>
          </p:cNvSpPr>
          <p:nvPr>
            <p:ph type="ftr" sz="quarter" idx="11"/>
          </p:nvPr>
        </p:nvSpPr>
        <p:spPr>
          <a:xfrm>
            <a:off x="76200" y="6400800"/>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8906755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Communications Inputs … 2/2</a:t>
            </a:r>
            <a:endParaRPr lang="en-US" sz="3200" b="1" dirty="0">
              <a:solidFill>
                <a:srgbClr val="FF0000"/>
              </a:solidFill>
              <a:effectLst>
                <a:outerShdw blurRad="38100" dist="38100" dir="2700000" algn="tl">
                  <a:srgbClr val="000000">
                    <a:alpha val="43137"/>
                  </a:srgbClr>
                </a:outerShdw>
              </a:effectLst>
            </a:endParaRPr>
          </a:p>
        </p:txBody>
      </p:sp>
      <p:graphicFrame>
        <p:nvGraphicFramePr>
          <p:cNvPr id="19" name="Table 18"/>
          <p:cNvGraphicFramePr>
            <a:graphicFrameLocks noGrp="1"/>
          </p:cNvGraphicFramePr>
          <p:nvPr>
            <p:extLst/>
          </p:nvPr>
        </p:nvGraphicFramePr>
        <p:xfrm>
          <a:off x="146539" y="521678"/>
          <a:ext cx="8882743" cy="6290602"/>
        </p:xfrm>
        <a:graphic>
          <a:graphicData uri="http://schemas.openxmlformats.org/drawingml/2006/table">
            <a:tbl>
              <a:tblPr firstRow="1" bandRow="1">
                <a:tableStyleId>{5940675A-B579-460E-94D1-54222C63F5DA}</a:tableStyleId>
              </a:tblPr>
              <a:tblGrid>
                <a:gridCol w="1225061"/>
                <a:gridCol w="76576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1371600">
                <a:tc>
                  <a:txBody>
                    <a:bodyPr/>
                    <a:lstStyle/>
                    <a:p>
                      <a:r>
                        <a:rPr lang="en-US" sz="2000" b="0" dirty="0" smtClean="0"/>
                        <a:t>WPD</a:t>
                      </a:r>
                      <a:endParaRPr lang="en-US" sz="2000" b="0" dirty="0"/>
                    </a:p>
                  </a:txBody>
                  <a:tcPr marT="91440" marB="91440"/>
                </a:tc>
                <a:tc>
                  <a:txBody>
                    <a:bodyPr/>
                    <a:lstStyle/>
                    <a:p>
                      <a:pPr marL="0" indent="0">
                        <a:buFont typeface="Arial" panose="020B0604020202020204" pitchFamily="34" charset="0"/>
                        <a:buNone/>
                      </a:pPr>
                      <a:r>
                        <a:rPr lang="en-US" sz="2000" b="0" kern="1200" dirty="0" smtClean="0">
                          <a:solidFill>
                            <a:schemeClr val="tx1"/>
                          </a:solidFill>
                          <a:latin typeface="+mn-lt"/>
                          <a:ea typeface="+mn-ea"/>
                          <a:cs typeface="+mn-cs"/>
                        </a:rPr>
                        <a:t>Data to be communicated:</a:t>
                      </a:r>
                    </a:p>
                    <a:p>
                      <a:pPr marL="173038" indent="-173038">
                        <a:buFont typeface="Arial" panose="020B0604020202020204" pitchFamily="34" charset="0"/>
                        <a:buChar char="•"/>
                      </a:pPr>
                      <a:r>
                        <a:rPr lang="en-US" sz="2000" b="0" kern="1200" dirty="0" smtClean="0">
                          <a:solidFill>
                            <a:schemeClr val="tx1"/>
                          </a:solidFill>
                          <a:latin typeface="+mn-lt"/>
                          <a:ea typeface="+mn-ea"/>
                          <a:cs typeface="+mn-cs"/>
                        </a:rPr>
                        <a:t>Activities that have Started</a:t>
                      </a:r>
                    </a:p>
                    <a:p>
                      <a:pPr marL="173038" indent="-173038">
                        <a:buFont typeface="Arial" panose="020B0604020202020204" pitchFamily="34" charset="0"/>
                        <a:buChar char="•"/>
                      </a:pPr>
                      <a:r>
                        <a:rPr lang="en-US" sz="2000" b="0" kern="1200" dirty="0" smtClean="0">
                          <a:solidFill>
                            <a:schemeClr val="tx1"/>
                          </a:solidFill>
                          <a:latin typeface="+mn-lt"/>
                          <a:ea typeface="+mn-ea"/>
                          <a:cs typeface="+mn-cs"/>
                        </a:rPr>
                        <a:t>Activities’ Progress</a:t>
                      </a:r>
                    </a:p>
                    <a:p>
                      <a:pPr marL="173038" marR="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0" kern="1200" dirty="0" smtClean="0">
                          <a:solidFill>
                            <a:schemeClr val="tx1"/>
                          </a:solidFill>
                          <a:latin typeface="+mn-lt"/>
                          <a:ea typeface="+mn-ea"/>
                          <a:cs typeface="+mn-cs"/>
                        </a:rPr>
                        <a:t>Deliverables Status</a:t>
                      </a:r>
                      <a:r>
                        <a:rPr lang="en-US" sz="2000" b="0" kern="1200" baseline="0" dirty="0" smtClean="0">
                          <a:solidFill>
                            <a:schemeClr val="tx1"/>
                          </a:solidFill>
                          <a:latin typeface="+mn-lt"/>
                          <a:ea typeface="+mn-ea"/>
                          <a:cs typeface="+mn-cs"/>
                        </a:rPr>
                        <a:t> &amp; </a:t>
                      </a:r>
                      <a:r>
                        <a:rPr lang="en-US" sz="2000" b="0" kern="1200" dirty="0" smtClean="0">
                          <a:solidFill>
                            <a:schemeClr val="tx1"/>
                          </a:solidFill>
                          <a:latin typeface="+mn-lt"/>
                          <a:ea typeface="+mn-ea"/>
                          <a:cs typeface="+mn-cs"/>
                        </a:rPr>
                        <a:t>Finished Deliverables</a:t>
                      </a:r>
                    </a:p>
                    <a:p>
                      <a:pPr marL="173038" indent="-173038">
                        <a:buFont typeface="Arial" panose="020B0604020202020204" pitchFamily="34" charset="0"/>
                        <a:buChar char="•"/>
                      </a:pPr>
                      <a:r>
                        <a:rPr lang="en-US" sz="2000" b="0" kern="1200" dirty="0" smtClean="0">
                          <a:solidFill>
                            <a:schemeClr val="tx1"/>
                          </a:solidFill>
                          <a:latin typeface="+mn-lt"/>
                          <a:ea typeface="+mn-ea"/>
                          <a:cs typeface="+mn-cs"/>
                        </a:rPr>
                        <a:t>Costs Incurred</a:t>
                      </a:r>
                    </a:p>
                  </a:txBody>
                  <a:tcPr marT="91440" marB="91440"/>
                </a:tc>
              </a:tr>
              <a:tr h="0">
                <a:tc>
                  <a:txBody>
                    <a:bodyPr/>
                    <a:lstStyle/>
                    <a:p>
                      <a:r>
                        <a:rPr lang="en-US" sz="2000" b="0" kern="1200" dirty="0" smtClean="0">
                          <a:solidFill>
                            <a:srgbClr val="0000FF"/>
                          </a:solidFill>
                          <a:latin typeface="+mn-lt"/>
                          <a:ea typeface="+mn-ea"/>
                          <a:cs typeface="+mn-cs"/>
                        </a:rPr>
                        <a:t>Issue Log</a:t>
                      </a:r>
                      <a:endParaRPr lang="en-US" sz="2000" b="0" kern="1200" dirty="0">
                        <a:solidFill>
                          <a:srgbClr val="0000FF"/>
                        </a:solidFill>
                        <a:latin typeface="+mn-lt"/>
                        <a:ea typeface="+mn-ea"/>
                        <a:cs typeface="+mn-cs"/>
                      </a:endParaRPr>
                    </a:p>
                  </a:txBody>
                  <a:tcPr marT="91440" marB="91440"/>
                </a:tc>
                <a:tc>
                  <a:txBody>
                    <a:bodyPr/>
                    <a:lstStyle/>
                    <a:p>
                      <a:pPr marL="0" indent="0">
                        <a:spcBef>
                          <a:spcPts val="0"/>
                        </a:spcBef>
                        <a:buFont typeface="Arial" panose="020B0604020202020204" pitchFamily="34" charset="0"/>
                        <a:buNone/>
                      </a:pPr>
                      <a:r>
                        <a:rPr lang="en-US" sz="2000" b="0" kern="1200" dirty="0" smtClean="0">
                          <a:solidFill>
                            <a:schemeClr val="tx1"/>
                          </a:solidFill>
                          <a:latin typeface="+mn-lt"/>
                          <a:ea typeface="+mn-ea"/>
                          <a:cs typeface="+mn-cs"/>
                        </a:rPr>
                        <a:t>Issue Log also</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used to facilitate communication and ensure a common understanding of issues. A written log documents and helps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to monitor who is responsible for resolving specific issues by a target date. Issue resolution addresses obstacles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that can block the team from achieving its goals. This information is important to the Control Communications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process as it provides both a repository for what has already happened in the project and a platform for subsequent</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communications to be delivered.</a:t>
                      </a:r>
                      <a:endParaRPr lang="en-US" sz="2000" b="0" kern="1200" dirty="0">
                        <a:solidFill>
                          <a:schemeClr val="tx1"/>
                        </a:solidFill>
                        <a:latin typeface="+mn-lt"/>
                        <a:ea typeface="+mn-ea"/>
                        <a:cs typeface="+mn-cs"/>
                      </a:endParaRPr>
                    </a:p>
                  </a:txBody>
                  <a:tcPr marT="0" marB="0"/>
                </a:tc>
              </a:tr>
              <a:tr h="0">
                <a:tc>
                  <a:txBody>
                    <a:bodyPr/>
                    <a:lstStyle/>
                    <a:p>
                      <a:r>
                        <a:rPr lang="en-US" sz="2000" b="0" kern="1200" dirty="0" smtClean="0">
                          <a:solidFill>
                            <a:schemeClr val="tx1"/>
                          </a:solidFill>
                          <a:latin typeface="+mn-lt"/>
                          <a:ea typeface="+mn-ea"/>
                          <a:cs typeface="+mn-cs"/>
                        </a:rPr>
                        <a:t>OPAs</a:t>
                      </a:r>
                      <a:endParaRPr lang="en-US" sz="2000" b="0" kern="1200" dirty="0">
                        <a:solidFill>
                          <a:schemeClr val="tx1"/>
                        </a:solidFill>
                        <a:latin typeface="+mn-lt"/>
                        <a:ea typeface="+mn-ea"/>
                        <a:cs typeface="+mn-cs"/>
                      </a:endParaRPr>
                    </a:p>
                  </a:txBody>
                  <a:tcPr marT="91440" marB="91440"/>
                </a:tc>
                <a:tc>
                  <a:txBody>
                    <a:bodyPr/>
                    <a:lstStyle/>
                    <a:p>
                      <a:pPr marL="176213" indent="-176213">
                        <a:spcBef>
                          <a:spcPts val="0"/>
                        </a:spcBef>
                        <a:buFont typeface="Arial" panose="020B0604020202020204" pitchFamily="34" charset="0"/>
                        <a:buChar char="•"/>
                      </a:pPr>
                      <a:r>
                        <a:rPr lang="en-US" sz="2000" b="0" kern="1200" dirty="0" smtClean="0">
                          <a:solidFill>
                            <a:schemeClr val="tx1"/>
                          </a:solidFill>
                          <a:latin typeface="+mn-lt"/>
                          <a:ea typeface="+mn-ea"/>
                          <a:cs typeface="+mn-cs"/>
                        </a:rPr>
                        <a:t>Report templates;</a:t>
                      </a:r>
                    </a:p>
                    <a:p>
                      <a:pPr marL="176213" indent="-176213">
                        <a:spcBef>
                          <a:spcPts val="0"/>
                        </a:spcBef>
                        <a:buFont typeface="Arial" panose="020B0604020202020204" pitchFamily="34" charset="0"/>
                        <a:buChar char="•"/>
                      </a:pPr>
                      <a:r>
                        <a:rPr lang="en-US" sz="2000" b="0" kern="1200" dirty="0" smtClean="0">
                          <a:solidFill>
                            <a:schemeClr val="tx1"/>
                          </a:solidFill>
                          <a:latin typeface="+mn-lt"/>
                          <a:ea typeface="+mn-ea"/>
                          <a:cs typeface="+mn-cs"/>
                        </a:rPr>
                        <a:t>Policies, standards, and procedures that define communications;</a:t>
                      </a:r>
                    </a:p>
                    <a:p>
                      <a:pPr marL="176213" indent="-176213">
                        <a:spcBef>
                          <a:spcPts val="0"/>
                        </a:spcBef>
                        <a:buFont typeface="Arial" panose="020B0604020202020204" pitchFamily="34" charset="0"/>
                        <a:buChar char="•"/>
                      </a:pPr>
                      <a:r>
                        <a:rPr lang="en-US" sz="2000" b="0" kern="1200" dirty="0" smtClean="0">
                          <a:solidFill>
                            <a:schemeClr val="tx1"/>
                          </a:solidFill>
                          <a:latin typeface="+mn-lt"/>
                          <a:ea typeface="+mn-ea"/>
                          <a:cs typeface="+mn-cs"/>
                        </a:rPr>
                        <a:t>Specific communication technologies available;</a:t>
                      </a:r>
                    </a:p>
                    <a:p>
                      <a:pPr marL="176213" indent="-176213">
                        <a:spcBef>
                          <a:spcPts val="0"/>
                        </a:spcBef>
                        <a:buFont typeface="Arial" panose="020B0604020202020204" pitchFamily="34" charset="0"/>
                        <a:buChar char="•"/>
                      </a:pPr>
                      <a:r>
                        <a:rPr lang="en-US" sz="2000" b="0" kern="1200" dirty="0" smtClean="0">
                          <a:solidFill>
                            <a:schemeClr val="tx1"/>
                          </a:solidFill>
                          <a:latin typeface="+mn-lt"/>
                          <a:ea typeface="+mn-ea"/>
                          <a:cs typeface="+mn-cs"/>
                        </a:rPr>
                        <a:t>Allowed communication media;</a:t>
                      </a:r>
                    </a:p>
                    <a:p>
                      <a:pPr marL="176213" indent="-176213">
                        <a:spcBef>
                          <a:spcPts val="0"/>
                        </a:spcBef>
                        <a:buFont typeface="Arial" panose="020B0604020202020204" pitchFamily="34" charset="0"/>
                        <a:buChar char="•"/>
                      </a:pPr>
                      <a:r>
                        <a:rPr lang="en-US" sz="2000" b="0" kern="1200" dirty="0" smtClean="0">
                          <a:solidFill>
                            <a:schemeClr val="tx1"/>
                          </a:solidFill>
                          <a:latin typeface="+mn-lt"/>
                          <a:ea typeface="+mn-ea"/>
                          <a:cs typeface="+mn-cs"/>
                        </a:rPr>
                        <a:t>Record retention policies; and</a:t>
                      </a:r>
                    </a:p>
                    <a:p>
                      <a:pPr marL="176213" indent="-176213">
                        <a:spcBef>
                          <a:spcPts val="0"/>
                        </a:spcBef>
                        <a:buFont typeface="Arial" panose="020B0604020202020204" pitchFamily="34" charset="0"/>
                        <a:buChar char="•"/>
                      </a:pPr>
                      <a:r>
                        <a:rPr lang="en-US" sz="2000" b="0" kern="1200" dirty="0" smtClean="0">
                          <a:solidFill>
                            <a:schemeClr val="tx1"/>
                          </a:solidFill>
                          <a:latin typeface="+mn-lt"/>
                          <a:ea typeface="+mn-ea"/>
                          <a:cs typeface="+mn-cs"/>
                        </a:rPr>
                        <a:t>Security requirements</a:t>
                      </a:r>
                      <a:endParaRPr lang="en-US" sz="2000" b="0" kern="1200" dirty="0">
                        <a:solidFill>
                          <a:schemeClr val="tx1"/>
                        </a:solidFill>
                        <a:latin typeface="+mn-lt"/>
                        <a:ea typeface="+mn-ea"/>
                        <a:cs typeface="+mn-cs"/>
                      </a:endParaRPr>
                    </a:p>
                  </a:txBody>
                  <a:tcPr marT="0" marB="0">
                    <a:lnB w="12700" cap="flat" cmpd="sng" algn="ctr">
                      <a:solidFill>
                        <a:schemeClr val="tx1"/>
                      </a:solidFill>
                      <a:prstDash val="solid"/>
                      <a:round/>
                      <a:headEnd type="none" w="med" len="med"/>
                      <a:tailEnd type="none" w="med" len="med"/>
                    </a:lnB>
                  </a:tcPr>
                </a:tc>
              </a:tr>
            </a:tbl>
          </a:graphicData>
        </a:graphic>
      </p:graphicFrame>
      <p:sp>
        <p:nvSpPr>
          <p:cNvPr id="6"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7</a:t>
            </a:fld>
            <a:endParaRPr lang="en-US" b="1" dirty="0">
              <a:solidFill>
                <a:prstClr val="black"/>
              </a:solidFill>
            </a:endParaRPr>
          </a:p>
        </p:txBody>
      </p:sp>
      <p:sp>
        <p:nvSpPr>
          <p:cNvPr id="5" name="Footer Placeholder 3"/>
          <p:cNvSpPr>
            <a:spLocks noGrp="1"/>
          </p:cNvSpPr>
          <p:nvPr>
            <p:ph type="ftr" sz="quarter" idx="11"/>
          </p:nvPr>
        </p:nvSpPr>
        <p:spPr>
          <a:xfrm>
            <a:off x="152400" y="648872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769988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How these Inputs help Control Communications?</a:t>
            </a:r>
            <a:endParaRPr lang="en-US" sz="3200" b="1" dirty="0">
              <a:solidFill>
                <a:srgbClr val="FF0000"/>
              </a:solidFill>
              <a:effectLst>
                <a:outerShdw blurRad="38100" dist="38100" dir="2700000" algn="tl">
                  <a:srgbClr val="000000">
                    <a:alpha val="43137"/>
                  </a:srgbClr>
                </a:outerShdw>
              </a:effectLst>
            </a:endParaRPr>
          </a:p>
        </p:txBody>
      </p:sp>
      <p:graphicFrame>
        <p:nvGraphicFramePr>
          <p:cNvPr id="19" name="Table 18"/>
          <p:cNvGraphicFramePr>
            <a:graphicFrameLocks noGrp="1"/>
          </p:cNvGraphicFramePr>
          <p:nvPr>
            <p:extLst/>
          </p:nvPr>
        </p:nvGraphicFramePr>
        <p:xfrm>
          <a:off x="146539" y="521678"/>
          <a:ext cx="8882743" cy="6290602"/>
        </p:xfrm>
        <a:graphic>
          <a:graphicData uri="http://schemas.openxmlformats.org/drawingml/2006/table">
            <a:tbl>
              <a:tblPr firstRow="1" bandRow="1">
                <a:tableStyleId>{5940675A-B579-460E-94D1-54222C63F5DA}</a:tableStyleId>
              </a:tblPr>
              <a:tblGrid>
                <a:gridCol w="1987061"/>
                <a:gridCol w="68956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1371600">
                <a:tc>
                  <a:txBody>
                    <a:bodyPr/>
                    <a:lstStyle/>
                    <a:p>
                      <a:r>
                        <a:rPr lang="en-US" sz="2000" b="0" dirty="0" smtClean="0"/>
                        <a:t>PMP (CMP &amp; Other</a:t>
                      </a:r>
                      <a:r>
                        <a:rPr lang="en-US" sz="2000" b="0" baseline="0" dirty="0" smtClean="0"/>
                        <a:t> Plans</a:t>
                      </a:r>
                      <a:r>
                        <a:rPr lang="en-US" sz="2000" b="0" dirty="0" smtClean="0"/>
                        <a:t>)</a:t>
                      </a:r>
                      <a:endParaRPr lang="en-US" sz="2000" b="0" dirty="0"/>
                    </a:p>
                  </a:txBody>
                  <a:tcPr marT="91440" marB="91440"/>
                </a:tc>
                <a:tc>
                  <a:txBody>
                    <a:bodyPr/>
                    <a:lstStyle/>
                    <a:p>
                      <a:pPr marL="173038" indent="-173038">
                        <a:buFont typeface="Arial" panose="020B0604020202020204" pitchFamily="34" charset="0"/>
                        <a:buChar char="•"/>
                      </a:pPr>
                      <a:r>
                        <a:rPr lang="en-US" sz="2000" b="0" kern="1200" dirty="0" smtClean="0">
                          <a:solidFill>
                            <a:schemeClr val="tx1"/>
                          </a:solidFill>
                          <a:latin typeface="+mn-lt"/>
                          <a:ea typeface="+mn-ea"/>
                          <a:cs typeface="+mn-cs"/>
                        </a:rPr>
                        <a:t>Help compare actual communication on the project against planned communications</a:t>
                      </a:r>
                    </a:p>
                    <a:p>
                      <a:pPr marL="173038" indent="-173038">
                        <a:buFont typeface="Arial" panose="020B0604020202020204" pitchFamily="34" charset="0"/>
                        <a:buChar char="•"/>
                      </a:pPr>
                      <a:r>
                        <a:rPr lang="en-US" sz="2000" b="0" kern="1200" dirty="0" smtClean="0">
                          <a:solidFill>
                            <a:schemeClr val="tx1"/>
                          </a:solidFill>
                          <a:latin typeface="+mn-lt"/>
                          <a:ea typeface="+mn-ea"/>
                          <a:cs typeface="+mn-cs"/>
                        </a:rPr>
                        <a:t>Provide</a:t>
                      </a:r>
                      <a:r>
                        <a:rPr lang="en-US" sz="2000" b="0" kern="1200" baseline="0" dirty="0" smtClean="0">
                          <a:solidFill>
                            <a:schemeClr val="tx1"/>
                          </a:solidFill>
                          <a:latin typeface="+mn-lt"/>
                          <a:ea typeface="+mn-ea"/>
                          <a:cs typeface="+mn-cs"/>
                        </a:rPr>
                        <a:t> details on what needs to be distributed, why, how, when, and to whom</a:t>
                      </a:r>
                    </a:p>
                    <a:p>
                      <a:pPr marL="173038" indent="-173038">
                        <a:buFont typeface="Arial" panose="020B0604020202020204" pitchFamily="34" charset="0"/>
                        <a:buChar char="•"/>
                      </a:pPr>
                      <a:r>
                        <a:rPr lang="en-US" sz="2000" b="0" kern="1200" baseline="0" dirty="0" smtClean="0">
                          <a:solidFill>
                            <a:schemeClr val="tx1"/>
                          </a:solidFill>
                          <a:latin typeface="+mn-lt"/>
                          <a:ea typeface="+mn-ea"/>
                          <a:cs typeface="+mn-cs"/>
                        </a:rPr>
                        <a:t>Roles and responsibilities for communication distribution</a:t>
                      </a:r>
                    </a:p>
                    <a:p>
                      <a:pPr marL="173038" indent="-173038">
                        <a:buFont typeface="Arial" panose="020B0604020202020204" pitchFamily="34" charset="0"/>
                        <a:buChar char="•"/>
                      </a:pPr>
                      <a:r>
                        <a:rPr lang="en-US" sz="2000" b="0" kern="1200" baseline="0" dirty="0" smtClean="0">
                          <a:solidFill>
                            <a:schemeClr val="tx1"/>
                          </a:solidFill>
                          <a:latin typeface="+mn-lt"/>
                          <a:ea typeface="+mn-ea"/>
                          <a:cs typeface="+mn-cs"/>
                        </a:rPr>
                        <a:t>Performance Measurement Baseline, Assumptions, Constraints, and Risks that need to be measured and controlled against</a:t>
                      </a:r>
                    </a:p>
                  </a:txBody>
                  <a:tcPr marT="91440" marB="91440"/>
                </a:tc>
              </a:tr>
              <a:tr h="0">
                <a:tc>
                  <a:txBody>
                    <a:bodyPr/>
                    <a:lstStyle/>
                    <a:p>
                      <a:r>
                        <a:rPr lang="en-US" sz="2000" b="0" kern="1200" dirty="0" smtClean="0">
                          <a:solidFill>
                            <a:schemeClr val="tx1"/>
                          </a:solidFill>
                          <a:latin typeface="+mn-lt"/>
                          <a:ea typeface="+mn-ea"/>
                          <a:cs typeface="+mn-cs"/>
                        </a:rPr>
                        <a:t>Project Communications</a:t>
                      </a:r>
                      <a:endParaRPr lang="en-US" sz="2000" b="0" kern="1200" dirty="0">
                        <a:solidFill>
                          <a:schemeClr val="tx1"/>
                        </a:solidFill>
                        <a:latin typeface="+mn-lt"/>
                        <a:ea typeface="+mn-ea"/>
                        <a:cs typeface="+mn-cs"/>
                      </a:endParaRPr>
                    </a:p>
                  </a:txBody>
                  <a:tcPr marT="91440" marB="91440"/>
                </a:tc>
                <a:tc>
                  <a:txBody>
                    <a:bodyPr/>
                    <a:lstStyle/>
                    <a:p>
                      <a:pPr marL="0" indent="0">
                        <a:spcBef>
                          <a:spcPts val="0"/>
                        </a:spcBef>
                        <a:buFont typeface="Arial" panose="020B0604020202020204" pitchFamily="34" charset="0"/>
                        <a:buNone/>
                      </a:pPr>
                      <a:r>
                        <a:rPr lang="en-US" sz="2000" b="0" kern="1200" dirty="0" smtClean="0">
                          <a:solidFill>
                            <a:schemeClr val="tx1"/>
                          </a:solidFill>
                          <a:latin typeface="+mn-lt"/>
                          <a:ea typeface="+mn-ea"/>
                          <a:cs typeface="+mn-cs"/>
                        </a:rPr>
                        <a:t>How do the various Reports and other communications hold up against what</a:t>
                      </a:r>
                      <a:r>
                        <a:rPr lang="en-US" sz="2000" b="0" kern="1200" baseline="0" dirty="0" smtClean="0">
                          <a:solidFill>
                            <a:schemeClr val="tx1"/>
                          </a:solidFill>
                          <a:latin typeface="+mn-lt"/>
                          <a:ea typeface="+mn-ea"/>
                          <a:cs typeface="+mn-cs"/>
                        </a:rPr>
                        <a:t> was planned?  Are the intended results being achieved?</a:t>
                      </a:r>
                      <a:endParaRPr lang="en-US" sz="2000" b="0" kern="1200" dirty="0">
                        <a:solidFill>
                          <a:schemeClr val="tx1"/>
                        </a:solidFill>
                        <a:latin typeface="+mn-lt"/>
                        <a:ea typeface="+mn-ea"/>
                        <a:cs typeface="+mn-cs"/>
                      </a:endParaRPr>
                    </a:p>
                  </a:txBody>
                  <a:tcPr marT="0" marB="0"/>
                </a:tc>
              </a:tr>
              <a:tr h="0">
                <a:tc>
                  <a:txBody>
                    <a:bodyPr/>
                    <a:lstStyle/>
                    <a:p>
                      <a:r>
                        <a:rPr lang="en-US" sz="2000" b="0" kern="1200" dirty="0" smtClean="0">
                          <a:solidFill>
                            <a:schemeClr val="tx1"/>
                          </a:solidFill>
                          <a:latin typeface="+mn-lt"/>
                          <a:ea typeface="+mn-ea"/>
                          <a:cs typeface="+mn-cs"/>
                        </a:rPr>
                        <a:t>Issue Log</a:t>
                      </a:r>
                      <a:endParaRPr lang="en-US" sz="2000" b="0" kern="1200" dirty="0">
                        <a:solidFill>
                          <a:schemeClr val="tx1"/>
                        </a:solidFill>
                        <a:latin typeface="+mn-lt"/>
                        <a:ea typeface="+mn-ea"/>
                        <a:cs typeface="+mn-cs"/>
                      </a:endParaRPr>
                    </a:p>
                  </a:txBody>
                  <a:tcPr marT="91440" marB="91440"/>
                </a:tc>
                <a:tc>
                  <a:txBody>
                    <a:bodyPr/>
                    <a:lstStyle/>
                    <a:p>
                      <a:pPr marL="176213" indent="-176213">
                        <a:spcBef>
                          <a:spcPts val="0"/>
                        </a:spcBef>
                        <a:buFont typeface="Arial" panose="020B0604020202020204" pitchFamily="34" charset="0"/>
                        <a:buChar char="•"/>
                      </a:pPr>
                      <a:r>
                        <a:rPr lang="en-US" sz="2000" b="0" kern="1200" dirty="0" smtClean="0">
                          <a:solidFill>
                            <a:schemeClr val="tx1"/>
                          </a:solidFill>
                          <a:latin typeface="+mn-lt"/>
                          <a:ea typeface="+mn-ea"/>
                          <a:cs typeface="+mn-cs"/>
                        </a:rPr>
                        <a:t>Helps communicate issues on the project – areas</a:t>
                      </a:r>
                      <a:r>
                        <a:rPr lang="en-US" sz="2000" b="0" kern="1200" baseline="0" dirty="0" smtClean="0">
                          <a:solidFill>
                            <a:schemeClr val="tx1"/>
                          </a:solidFill>
                          <a:latin typeface="+mn-lt"/>
                          <a:ea typeface="+mn-ea"/>
                          <a:cs typeface="+mn-cs"/>
                        </a:rPr>
                        <a:t> of confusion, disagreements, conflicts, and concerns that requires attention and resolution</a:t>
                      </a:r>
                    </a:p>
                    <a:p>
                      <a:pPr marL="176213" indent="-176213">
                        <a:spcBef>
                          <a:spcPts val="0"/>
                        </a:spcBef>
                        <a:buFont typeface="Arial" panose="020B0604020202020204" pitchFamily="34" charset="0"/>
                        <a:buChar char="•"/>
                      </a:pPr>
                      <a:r>
                        <a:rPr lang="en-US" sz="2000" b="0" kern="1200" baseline="0" dirty="0" smtClean="0">
                          <a:solidFill>
                            <a:schemeClr val="tx1"/>
                          </a:solidFill>
                          <a:latin typeface="+mn-lt"/>
                          <a:ea typeface="+mn-ea"/>
                          <a:cs typeface="+mn-cs"/>
                        </a:rPr>
                        <a:t>Helps assess the causes of the issues, their impacts on the project, and corrective actions to address them</a:t>
                      </a:r>
                    </a:p>
                    <a:p>
                      <a:pPr marL="176213" indent="-176213">
                        <a:spcBef>
                          <a:spcPts val="0"/>
                        </a:spcBef>
                        <a:buFont typeface="Arial" panose="020B0604020202020204" pitchFamily="34" charset="0"/>
                        <a:buChar char="•"/>
                      </a:pPr>
                      <a:r>
                        <a:rPr lang="en-US" sz="2000" b="0" kern="1200" baseline="0" dirty="0" smtClean="0">
                          <a:solidFill>
                            <a:schemeClr val="tx1"/>
                          </a:solidFill>
                          <a:latin typeface="+mn-lt"/>
                          <a:ea typeface="+mn-ea"/>
                          <a:cs typeface="+mn-cs"/>
                        </a:rPr>
                        <a:t>Helps the Project Manager handle issues proactively rather than reactively</a:t>
                      </a:r>
                    </a:p>
                    <a:p>
                      <a:pPr marL="176213" indent="-176213">
                        <a:spcBef>
                          <a:spcPts val="0"/>
                        </a:spcBef>
                        <a:buFont typeface="Arial" panose="020B0604020202020204" pitchFamily="34" charset="0"/>
                        <a:buChar char="•"/>
                      </a:pPr>
                      <a:r>
                        <a:rPr lang="en-US" sz="2000" b="0" kern="1200" baseline="0" dirty="0" smtClean="0">
                          <a:solidFill>
                            <a:schemeClr val="tx1"/>
                          </a:solidFill>
                          <a:latin typeface="+mn-lt"/>
                          <a:ea typeface="+mn-ea"/>
                          <a:cs typeface="+mn-cs"/>
                        </a:rPr>
                        <a:t>May help prevent problems and change requests</a:t>
                      </a:r>
                    </a:p>
                  </a:txBody>
                  <a:tcPr marT="0" marB="0">
                    <a:lnB w="12700" cap="flat" cmpd="sng" algn="ctr">
                      <a:solidFill>
                        <a:schemeClr val="tx1"/>
                      </a:solidFill>
                      <a:prstDash val="solid"/>
                      <a:round/>
                      <a:headEnd type="none" w="med" len="med"/>
                      <a:tailEnd type="none" w="med" len="med"/>
                    </a:lnB>
                  </a:tcPr>
                </a:tc>
              </a:tr>
            </a:tbl>
          </a:graphicData>
        </a:graphic>
      </p:graphicFrame>
      <p:sp>
        <p:nvSpPr>
          <p:cNvPr id="6"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8</a:t>
            </a:fld>
            <a:endParaRPr lang="en-US" b="1" dirty="0">
              <a:solidFill>
                <a:prstClr val="black"/>
              </a:solidFill>
            </a:endParaRPr>
          </a:p>
        </p:txBody>
      </p:sp>
      <p:sp>
        <p:nvSpPr>
          <p:cNvPr id="5" name="Footer Placeholder 3"/>
          <p:cNvSpPr>
            <a:spLocks noGrp="1"/>
          </p:cNvSpPr>
          <p:nvPr>
            <p:ph type="ftr" sz="quarter" idx="11"/>
          </p:nvPr>
        </p:nvSpPr>
        <p:spPr>
          <a:xfrm>
            <a:off x="152400" y="6477000"/>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954560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a:solidFill>
                  <a:srgbClr val="FF0000"/>
                </a:solidFill>
                <a:effectLst>
                  <a:outerShdw blurRad="38100" dist="38100" dir="2700000" algn="tl">
                    <a:srgbClr val="000000">
                      <a:alpha val="43137"/>
                    </a:srgbClr>
                  </a:outerShdw>
                </a:effectLst>
              </a:rPr>
              <a:t>How these Inputs help Control Communications?</a:t>
            </a: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9</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4347502"/>
        </p:xfrm>
        <a:graphic>
          <a:graphicData uri="http://schemas.openxmlformats.org/drawingml/2006/table">
            <a:tbl>
              <a:tblPr firstRow="1" bandRow="1">
                <a:tableStyleId>{5940675A-B579-460E-94D1-54222C63F5DA}</a:tableStyleId>
              </a:tblPr>
              <a:tblGrid>
                <a:gridCol w="1758461"/>
                <a:gridCol w="71242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WPD</a:t>
                      </a:r>
                      <a:endParaRPr lang="en-US" sz="2000" b="0" dirty="0"/>
                    </a:p>
                  </a:txBody>
                  <a:tcPr marT="91440" marB="91440"/>
                </a:tc>
                <a:tc>
                  <a:txBody>
                    <a:bodyPr/>
                    <a:lstStyle/>
                    <a:p>
                      <a:pPr marL="234950" indent="-234950">
                        <a:buFont typeface="Arial" panose="020B0604020202020204" pitchFamily="34" charset="0"/>
                        <a:buChar char="•"/>
                      </a:pPr>
                      <a:r>
                        <a:rPr lang="en-US" sz="2000" b="0" kern="1200" dirty="0" smtClean="0">
                          <a:solidFill>
                            <a:schemeClr val="tx1"/>
                          </a:solidFill>
                          <a:latin typeface="+mn-lt"/>
                          <a:ea typeface="+mn-ea"/>
                          <a:cs typeface="+mn-cs"/>
                        </a:rPr>
                        <a:t>Help measure the efficiency and effectiveness of the communications against plan metrics</a:t>
                      </a:r>
                    </a:p>
                    <a:p>
                      <a:pPr marL="234950" indent="-234950">
                        <a:buFont typeface="Arial" panose="020B0604020202020204" pitchFamily="34" charset="0"/>
                        <a:buChar char="•"/>
                      </a:pPr>
                      <a:r>
                        <a:rPr lang="en-US" sz="2000" i="0" dirty="0" smtClean="0"/>
                        <a:t>Enable</a:t>
                      </a:r>
                      <a:r>
                        <a:rPr lang="en-US" sz="2000" i="0" baseline="0" dirty="0" smtClean="0"/>
                        <a:t> RCA to evaluate if poor communications could be the root cause of a problem</a:t>
                      </a:r>
                    </a:p>
                    <a:p>
                      <a:pPr marL="234950" indent="-234950">
                        <a:buFont typeface="Arial" panose="020B0604020202020204" pitchFamily="34" charset="0"/>
                        <a:buChar char="•"/>
                      </a:pPr>
                      <a:r>
                        <a:rPr lang="en-US" sz="2000" b="0" i="0" kern="1200" dirty="0" smtClean="0">
                          <a:solidFill>
                            <a:schemeClr val="tx1"/>
                          </a:solidFill>
                          <a:latin typeface="+mn-lt"/>
                          <a:ea typeface="+mn-ea"/>
                          <a:cs typeface="+mn-cs"/>
                        </a:rPr>
                        <a:t>Help evaluate a</a:t>
                      </a:r>
                      <a:r>
                        <a:rPr lang="en-US" sz="2000" b="0" i="0" kern="1200" baseline="0" dirty="0" smtClean="0">
                          <a:solidFill>
                            <a:schemeClr val="tx1"/>
                          </a:solidFill>
                          <a:latin typeface="+mn-lt"/>
                          <a:ea typeface="+mn-ea"/>
                          <a:cs typeface="+mn-cs"/>
                        </a:rPr>
                        <a:t> Variance to determine if a Change is necessary</a:t>
                      </a:r>
                      <a:endParaRPr lang="en-US" sz="2000" b="0" i="0" kern="1200" dirty="0" smtClean="0">
                        <a:solidFill>
                          <a:schemeClr val="tx1"/>
                        </a:solidFill>
                        <a:latin typeface="+mn-lt"/>
                        <a:ea typeface="+mn-ea"/>
                        <a:cs typeface="+mn-cs"/>
                      </a:endParaRPr>
                    </a:p>
                  </a:txBody>
                  <a:tcPr marT="91440" marB="91440"/>
                </a:tc>
              </a:tr>
              <a:tr h="0">
                <a:tc>
                  <a:txBody>
                    <a:bodyPr/>
                    <a:lstStyle/>
                    <a:p>
                      <a:r>
                        <a:rPr lang="en-US" sz="2000" b="0" kern="1200" dirty="0" smtClean="0">
                          <a:solidFill>
                            <a:schemeClr val="tx1"/>
                          </a:solidFill>
                          <a:latin typeface="+mn-lt"/>
                          <a:ea typeface="+mn-ea"/>
                          <a:cs typeface="+mn-cs"/>
                        </a:rPr>
                        <a:t>OPA</a:t>
                      </a:r>
                      <a:endParaRPr lang="en-US" sz="2000" b="0" kern="1200" dirty="0">
                        <a:solidFill>
                          <a:schemeClr val="tx1"/>
                        </a:solidFill>
                        <a:latin typeface="+mn-lt"/>
                        <a:ea typeface="+mn-ea"/>
                        <a:cs typeface="+mn-cs"/>
                      </a:endParaRPr>
                    </a:p>
                  </a:txBody>
                  <a:tcPr marT="91440" marB="91440"/>
                </a:tc>
                <a:tc>
                  <a:txBody>
                    <a:bodyPr/>
                    <a:lstStyle/>
                    <a:p>
                      <a:pPr marL="0" indent="0">
                        <a:spcBef>
                          <a:spcPts val="300"/>
                        </a:spcBef>
                        <a:buFont typeface="Arial" panose="020B0604020202020204" pitchFamily="34" charset="0"/>
                        <a:buNone/>
                      </a:pPr>
                      <a:r>
                        <a:rPr lang="en-US" sz="2000" b="0" kern="1200" dirty="0" smtClean="0">
                          <a:solidFill>
                            <a:schemeClr val="tx1"/>
                          </a:solidFill>
                          <a:latin typeface="+mn-lt"/>
                          <a:ea typeface="+mn-ea"/>
                          <a:cs typeface="+mn-cs"/>
                        </a:rPr>
                        <a:t>To ensure that communications are meeting organisational expectations,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reference required</a:t>
                      </a:r>
                      <a:r>
                        <a:rPr lang="en-US" sz="2000" b="0" kern="1200" baseline="0" dirty="0" smtClean="0">
                          <a:solidFill>
                            <a:schemeClr val="tx1"/>
                          </a:solidFill>
                          <a:latin typeface="+mn-lt"/>
                          <a:ea typeface="+mn-ea"/>
                          <a:cs typeface="+mn-cs"/>
                        </a:rPr>
                        <a:t> to</a:t>
                      </a:r>
                      <a:r>
                        <a:rPr lang="en-US" sz="2000" b="0" kern="1200" dirty="0" smtClean="0">
                          <a:solidFill>
                            <a:schemeClr val="tx1"/>
                          </a:solidFill>
                          <a:latin typeface="+mn-lt"/>
                          <a:ea typeface="+mn-ea"/>
                          <a:cs typeface="+mn-cs"/>
                        </a:rPr>
                        <a:t>:</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Procedures</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Reporting</a:t>
                      </a:r>
                      <a:r>
                        <a:rPr lang="en-US" sz="2000" b="0" kern="1200" baseline="0" dirty="0" smtClean="0">
                          <a:solidFill>
                            <a:schemeClr val="tx1"/>
                          </a:solidFill>
                          <a:latin typeface="+mn-lt"/>
                          <a:ea typeface="+mn-ea"/>
                          <a:cs typeface="+mn-cs"/>
                        </a:rPr>
                        <a:t> Formats</a:t>
                      </a:r>
                    </a:p>
                    <a:p>
                      <a:pPr marL="234950" indent="-234950">
                        <a:spcBef>
                          <a:spcPts val="300"/>
                        </a:spcBef>
                        <a:buFont typeface="Arial" panose="020B0604020202020204" pitchFamily="34" charset="0"/>
                        <a:buChar char="•"/>
                      </a:pPr>
                      <a:r>
                        <a:rPr lang="en-US" sz="2000" b="0" kern="1200" baseline="0" dirty="0" smtClean="0">
                          <a:solidFill>
                            <a:schemeClr val="tx1"/>
                          </a:solidFill>
                          <a:latin typeface="+mn-lt"/>
                          <a:ea typeface="+mn-ea"/>
                          <a:cs typeface="+mn-cs"/>
                        </a:rPr>
                        <a:t>Standards</a:t>
                      </a:r>
                    </a:p>
                    <a:p>
                      <a:pPr marL="234950" indent="-234950">
                        <a:spcBef>
                          <a:spcPts val="300"/>
                        </a:spcBef>
                        <a:buFont typeface="Arial" panose="020B0604020202020204" pitchFamily="34" charset="0"/>
                        <a:buChar char="•"/>
                      </a:pPr>
                      <a:r>
                        <a:rPr lang="en-US" sz="2000" b="0" kern="1200" baseline="0" dirty="0" smtClean="0">
                          <a:solidFill>
                            <a:schemeClr val="tx1"/>
                          </a:solidFill>
                          <a:latin typeface="+mn-lt"/>
                          <a:ea typeface="+mn-ea"/>
                          <a:cs typeface="+mn-cs"/>
                        </a:rPr>
                        <a:t>Tools</a:t>
                      </a:r>
                    </a:p>
                    <a:p>
                      <a:pPr marL="234950" indent="-234950">
                        <a:spcBef>
                          <a:spcPts val="300"/>
                        </a:spcBef>
                        <a:buFont typeface="Arial" panose="020B0604020202020204" pitchFamily="34" charset="0"/>
                        <a:buChar char="•"/>
                      </a:pPr>
                      <a:r>
                        <a:rPr lang="en-US" sz="2000" b="0" kern="1200" baseline="0" dirty="0" smtClean="0">
                          <a:solidFill>
                            <a:schemeClr val="tx1"/>
                          </a:solidFill>
                          <a:latin typeface="+mn-lt"/>
                          <a:ea typeface="+mn-ea"/>
                          <a:cs typeface="+mn-cs"/>
                        </a:rPr>
                        <a:t>Security Policies</a:t>
                      </a:r>
                      <a:endParaRPr lang="en-US" sz="2000" b="0" kern="1200" dirty="0">
                        <a:solidFill>
                          <a:schemeClr val="tx1"/>
                        </a:solidFill>
                        <a:latin typeface="+mn-lt"/>
                        <a:ea typeface="+mn-ea"/>
                        <a:cs typeface="+mn-cs"/>
                      </a:endParaRPr>
                    </a:p>
                  </a:txBody>
                  <a:tcPr marT="0" marB="0"/>
                </a:tc>
              </a:tr>
            </a:tbl>
          </a:graphicData>
        </a:graphic>
      </p:graphicFrame>
      <p:sp>
        <p:nvSpPr>
          <p:cNvPr id="5"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636752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8231</TotalTime>
  <Words>1813</Words>
  <Application>Microsoft Office PowerPoint</Application>
  <PresentationFormat>On-screen Show (4:3)</PresentationFormat>
  <Paragraphs>308</Paragraphs>
  <Slides>17</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17</vt:i4>
      </vt:variant>
    </vt:vector>
  </HeadingPairs>
  <TitlesOfParts>
    <vt:vector size="24" baseType="lpstr">
      <vt:lpstr>Arial</vt:lpstr>
      <vt:lpstr>Calibri</vt:lpstr>
      <vt:lpstr>Verdana Ref</vt:lpstr>
      <vt:lpstr>Wingdings</vt:lpstr>
      <vt:lpstr>1_Office Theme</vt:lpstr>
      <vt:lpstr>2_Office Theme</vt:lpstr>
      <vt:lpstr>3_Office Theme</vt:lpstr>
      <vt:lpstr>Control Communications</vt:lpstr>
      <vt:lpstr>What is Controlling Communication?</vt:lpstr>
      <vt:lpstr>Information &amp; Documents needed to be Communicated </vt:lpstr>
      <vt:lpstr>Processes in the Communications Knowledge Area</vt:lpstr>
      <vt:lpstr>Control Communications Inputs &amp; Outputs</vt:lpstr>
      <vt:lpstr>Control Communications Inputs … 1/2</vt:lpstr>
      <vt:lpstr>Control Communications Inputs … 2/2</vt:lpstr>
      <vt:lpstr>How these Inputs help Control Communications?</vt:lpstr>
      <vt:lpstr>How these Inputs help Control Communications?</vt:lpstr>
      <vt:lpstr>Control Communications Outputs … 1/2</vt:lpstr>
      <vt:lpstr>Control Communications Outputs … 2/2</vt:lpstr>
      <vt:lpstr>Control Communications Tools &amp; Techniques … 1/3</vt:lpstr>
      <vt:lpstr>Control Communications Tools &amp; Techniques … 2/3</vt:lpstr>
      <vt:lpstr>Control Communications Tools &amp; Techniques … 3/3</vt:lpstr>
      <vt:lpstr>Meeting Rules</vt:lpstr>
      <vt:lpstr>Common Communication Mistakes</vt:lpstr>
      <vt:lpstr>Some Basic 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1105</cp:revision>
  <cp:lastPrinted>2014-09-05T12:27:57Z</cp:lastPrinted>
  <dcterms:created xsi:type="dcterms:W3CDTF">2006-08-16T00:00:00Z</dcterms:created>
  <dcterms:modified xsi:type="dcterms:W3CDTF">2016-01-31T12:19:44Z</dcterms:modified>
</cp:coreProperties>
</file>